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94" r:id="rId4"/>
    <p:sldId id="276" r:id="rId5"/>
    <p:sldId id="273" r:id="rId6"/>
    <p:sldId id="295" r:id="rId7"/>
    <p:sldId id="296" r:id="rId8"/>
    <p:sldId id="297" r:id="rId9"/>
    <p:sldId id="298" r:id="rId10"/>
    <p:sldId id="299" r:id="rId11"/>
    <p:sldId id="289" r:id="rId12"/>
    <p:sldId id="300" r:id="rId13"/>
    <p:sldId id="301" r:id="rId14"/>
    <p:sldId id="305" r:id="rId15"/>
    <p:sldId id="304" r:id="rId16"/>
    <p:sldId id="303" r:id="rId17"/>
    <p:sldId id="26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458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2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915D8000-12C7-E798-C320-91053B114363}"/>
              </a:ext>
            </a:extLst>
          </p:cNvPr>
          <p:cNvSpPr/>
          <p:nvPr userDrawn="1"/>
        </p:nvSpPr>
        <p:spPr>
          <a:xfrm>
            <a:off x="6692900" y="0"/>
            <a:ext cx="5499099" cy="6858001"/>
          </a:xfrm>
          <a:custGeom>
            <a:avLst/>
            <a:gdLst>
              <a:gd name="connsiteX0" fmla="*/ 4362514 w 6477084"/>
              <a:gd name="connsiteY0" fmla="*/ 0 h 6858001"/>
              <a:gd name="connsiteX1" fmla="*/ 6477084 w 6477084"/>
              <a:gd name="connsiteY1" fmla="*/ 0 h 6858001"/>
              <a:gd name="connsiteX2" fmla="*/ 6477084 w 6477084"/>
              <a:gd name="connsiteY2" fmla="*/ 6858001 h 6858001"/>
              <a:gd name="connsiteX3" fmla="*/ 0 w 6477084"/>
              <a:gd name="connsiteY3" fmla="*/ 6858001 h 6858001"/>
              <a:gd name="connsiteX4" fmla="*/ 30847 w 6477084"/>
              <a:gd name="connsiteY4" fmla="*/ 6620227 h 6858001"/>
              <a:gd name="connsiteX5" fmla="*/ 4287284 w 6477084"/>
              <a:gd name="connsiteY5" fmla="*/ 4724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7084" h="6858001">
                <a:moveTo>
                  <a:pt x="4362514" y="0"/>
                </a:moveTo>
                <a:lnTo>
                  <a:pt x="6477084" y="0"/>
                </a:lnTo>
                <a:lnTo>
                  <a:pt x="6477084" y="6858001"/>
                </a:lnTo>
                <a:lnTo>
                  <a:pt x="0" y="6858001"/>
                </a:lnTo>
                <a:lnTo>
                  <a:pt x="30847" y="6620227"/>
                </a:lnTo>
                <a:cubicBezTo>
                  <a:pt x="457061" y="3887982"/>
                  <a:pt x="2045883" y="1530463"/>
                  <a:pt x="4287284" y="4724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56A5B262-8285-2536-223C-8592E2818524}"/>
              </a:ext>
            </a:extLst>
          </p:cNvPr>
          <p:cNvSpPr/>
          <p:nvPr userDrawn="1"/>
        </p:nvSpPr>
        <p:spPr>
          <a:xfrm>
            <a:off x="7207249" y="0"/>
            <a:ext cx="4984750" cy="6858001"/>
          </a:xfrm>
          <a:custGeom>
            <a:avLst/>
            <a:gdLst>
              <a:gd name="connsiteX0" fmla="*/ 4362514 w 6477084"/>
              <a:gd name="connsiteY0" fmla="*/ 0 h 6858001"/>
              <a:gd name="connsiteX1" fmla="*/ 6477084 w 6477084"/>
              <a:gd name="connsiteY1" fmla="*/ 0 h 6858001"/>
              <a:gd name="connsiteX2" fmla="*/ 6477084 w 6477084"/>
              <a:gd name="connsiteY2" fmla="*/ 6858001 h 6858001"/>
              <a:gd name="connsiteX3" fmla="*/ 0 w 6477084"/>
              <a:gd name="connsiteY3" fmla="*/ 6858001 h 6858001"/>
              <a:gd name="connsiteX4" fmla="*/ 30847 w 6477084"/>
              <a:gd name="connsiteY4" fmla="*/ 6620227 h 6858001"/>
              <a:gd name="connsiteX5" fmla="*/ 4287284 w 6477084"/>
              <a:gd name="connsiteY5" fmla="*/ 4724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7084" h="6858001">
                <a:moveTo>
                  <a:pt x="4362514" y="0"/>
                </a:moveTo>
                <a:lnTo>
                  <a:pt x="6477084" y="0"/>
                </a:lnTo>
                <a:lnTo>
                  <a:pt x="6477084" y="6858001"/>
                </a:lnTo>
                <a:lnTo>
                  <a:pt x="0" y="6858001"/>
                </a:lnTo>
                <a:lnTo>
                  <a:pt x="30847" y="6620227"/>
                </a:lnTo>
                <a:cubicBezTo>
                  <a:pt x="457061" y="3887982"/>
                  <a:pt x="2045883" y="1530463"/>
                  <a:pt x="4287284" y="47241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26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F67129-6ACB-1F41-446B-BC1B7C64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6E53E8-2114-1DEA-62FF-A16AE2423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FE0C0E-787C-AB1E-39FB-1ADBE3816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1DCF-BD5E-435A-BE07-E931EB810638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F92742-B86F-231A-DB33-2F03740AF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25A62E-E63C-CC93-D195-54D875524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899C-29F7-45F9-967E-3355FFFF8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04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CB8AA2E-271D-8F23-BF86-E1754A5A11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40B4F15-AE2E-1762-4DC6-6EF42B37E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872BDF-10FD-BCEC-1850-13BBD13F8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1DCF-BD5E-435A-BE07-E931EB810638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80E38E-A4CD-06E8-B4E3-36FF7824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7DA1FD-B5A0-DBA9-4D3F-FBEDD74B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899C-29F7-45F9-967E-3355FFFF8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73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84533D-F095-87D8-D518-2448A1EA4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C5FD5F-7ED5-C1C9-854D-B89229C5C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2165B3-DC6D-098E-F6C6-75CD84BF5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1DCF-BD5E-435A-BE07-E931EB810638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AC4FEA-06CE-8502-4B7C-FE2ACD764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F0B430-C752-C377-3198-CC07811FE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899C-29F7-45F9-967E-3355FFFF8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3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2424AF67-233C-7A01-C08D-F27BA85240E6}"/>
              </a:ext>
            </a:extLst>
          </p:cNvPr>
          <p:cNvSpPr/>
          <p:nvPr userDrawn="1"/>
        </p:nvSpPr>
        <p:spPr>
          <a:xfrm flipH="1">
            <a:off x="0" y="0"/>
            <a:ext cx="5499101" cy="6858001"/>
          </a:xfrm>
          <a:custGeom>
            <a:avLst/>
            <a:gdLst>
              <a:gd name="connsiteX0" fmla="*/ 4362514 w 6477084"/>
              <a:gd name="connsiteY0" fmla="*/ 0 h 6858001"/>
              <a:gd name="connsiteX1" fmla="*/ 6477084 w 6477084"/>
              <a:gd name="connsiteY1" fmla="*/ 0 h 6858001"/>
              <a:gd name="connsiteX2" fmla="*/ 6477084 w 6477084"/>
              <a:gd name="connsiteY2" fmla="*/ 6858001 h 6858001"/>
              <a:gd name="connsiteX3" fmla="*/ 0 w 6477084"/>
              <a:gd name="connsiteY3" fmla="*/ 6858001 h 6858001"/>
              <a:gd name="connsiteX4" fmla="*/ 30847 w 6477084"/>
              <a:gd name="connsiteY4" fmla="*/ 6620227 h 6858001"/>
              <a:gd name="connsiteX5" fmla="*/ 4287284 w 6477084"/>
              <a:gd name="connsiteY5" fmla="*/ 4724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7084" h="6858001">
                <a:moveTo>
                  <a:pt x="4362514" y="0"/>
                </a:moveTo>
                <a:lnTo>
                  <a:pt x="6477084" y="0"/>
                </a:lnTo>
                <a:lnTo>
                  <a:pt x="6477084" y="6858001"/>
                </a:lnTo>
                <a:lnTo>
                  <a:pt x="0" y="6858001"/>
                </a:lnTo>
                <a:lnTo>
                  <a:pt x="30847" y="6620227"/>
                </a:lnTo>
                <a:cubicBezTo>
                  <a:pt x="457061" y="3887982"/>
                  <a:pt x="2045883" y="1530463"/>
                  <a:pt x="4287284" y="4724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C25E6BBD-7907-1E6C-1527-8663DA94B88D}"/>
              </a:ext>
            </a:extLst>
          </p:cNvPr>
          <p:cNvSpPr/>
          <p:nvPr userDrawn="1"/>
        </p:nvSpPr>
        <p:spPr>
          <a:xfrm flipH="1">
            <a:off x="0" y="0"/>
            <a:ext cx="4984750" cy="6858001"/>
          </a:xfrm>
          <a:custGeom>
            <a:avLst/>
            <a:gdLst>
              <a:gd name="connsiteX0" fmla="*/ 4362514 w 6477084"/>
              <a:gd name="connsiteY0" fmla="*/ 0 h 6858001"/>
              <a:gd name="connsiteX1" fmla="*/ 6477084 w 6477084"/>
              <a:gd name="connsiteY1" fmla="*/ 0 h 6858001"/>
              <a:gd name="connsiteX2" fmla="*/ 6477084 w 6477084"/>
              <a:gd name="connsiteY2" fmla="*/ 6858001 h 6858001"/>
              <a:gd name="connsiteX3" fmla="*/ 0 w 6477084"/>
              <a:gd name="connsiteY3" fmla="*/ 6858001 h 6858001"/>
              <a:gd name="connsiteX4" fmla="*/ 30847 w 6477084"/>
              <a:gd name="connsiteY4" fmla="*/ 6620227 h 6858001"/>
              <a:gd name="connsiteX5" fmla="*/ 4287284 w 6477084"/>
              <a:gd name="connsiteY5" fmla="*/ 4724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7084" h="6858001">
                <a:moveTo>
                  <a:pt x="4362514" y="0"/>
                </a:moveTo>
                <a:lnTo>
                  <a:pt x="6477084" y="0"/>
                </a:lnTo>
                <a:lnTo>
                  <a:pt x="6477084" y="6858001"/>
                </a:lnTo>
                <a:lnTo>
                  <a:pt x="0" y="6858001"/>
                </a:lnTo>
                <a:lnTo>
                  <a:pt x="30847" y="6620227"/>
                </a:lnTo>
                <a:cubicBezTo>
                  <a:pt x="457061" y="3887982"/>
                  <a:pt x="2045883" y="1530463"/>
                  <a:pt x="4287284" y="47241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09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9155F3-917B-54B8-114F-76E5F341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334C75-29F9-5AB5-3457-B37D33695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33E928C-29EF-8E9A-8E0D-04D827BD0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003881-A78B-776F-BADC-3914634D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1DCF-BD5E-435A-BE07-E931EB810638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E9769-7A0F-C8AF-9548-67A36A13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D985E5-A97F-F1D1-1BBA-B5E21CC5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899C-29F7-45F9-967E-3355FFFF8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71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76E37D-2F06-D2F9-D730-469E9BA2F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41B298-1F74-81B5-7B8B-7882EBD7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96791FB-CA0B-2140-89CF-07DA90D68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85A2BC-B0E0-4A27-6E94-ECB242BF0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41FFA89-A9ED-9E12-29DE-44BA290C5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729F4E9-CBAA-1FA8-5044-82C7B0C79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1DCF-BD5E-435A-BE07-E931EB810638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BAAB6E-5F3A-0262-0B76-0C84C26C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7C252D3-D774-964F-DA23-154B05AF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899C-29F7-45F9-967E-3355FFFF8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59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032F3E-F573-8773-A9A6-9EE9186F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1CB5F57-3EBF-016D-D94D-CF5D8361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1DCF-BD5E-435A-BE07-E931EB810638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A8FB48-8BC0-B97C-B187-4DC390B7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69E933-8CA7-B72D-7311-BDDF56DE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899C-29F7-45F9-967E-3355FFFF8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50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4C592C1-C93E-0581-64F5-43D3550D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1DCF-BD5E-435A-BE07-E931EB810638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B38AEC3-0CF3-D01D-3C0E-330D2C226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E9357E-3EC5-01EE-C4CC-8B02F92BC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899C-29F7-45F9-967E-3355FFFF8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20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FC06A-521F-EDF4-C884-EB36F5F7B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691CBF-3DA3-1D48-67D7-33084912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B9B287-7DB4-0351-6875-D760E3B32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510D3C-E3F9-4561-1BD2-05D0C718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1DCF-BD5E-435A-BE07-E931EB810638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EA0731-18FF-3695-B04A-18BC7BEB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1CF94F-AD09-1905-D0D2-9CAF5D670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899C-29F7-45F9-967E-3355FFFF8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23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6657C0-B13E-AC20-BB86-A98DBE5AC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96E28A7-6EA3-68C6-6898-05848EE13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2382E1-9288-285C-6C09-72CEC33B9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DC4A5F-F3CC-6758-78FA-7609F62F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1DCF-BD5E-435A-BE07-E931EB810638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AACE1B-4C5A-F3E8-52F8-482DE68B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6C1345-FBA2-CD63-427E-84800353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899C-29F7-45F9-967E-3355FFFF8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15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EDDE1C5-879D-B298-5114-7AB0D892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F29074-0934-45A8-820B-CEB2DB92C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860368-CAEB-17AD-54C9-7D97AF62C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1DCF-BD5E-435A-BE07-E931EB810638}" type="datetimeFigureOut">
              <a:rPr lang="zh-CN" altLang="en-US" smtClean="0"/>
              <a:t>2024/7/4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1BDC58-B3C7-393C-4303-1D3B9174B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0D6AC-10B5-B7AC-9EBE-E7ADF04DB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7899C-29F7-45F9-967E-3355FFFF8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31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gwyxinwen@pku.edu.cn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81750AC-2DDE-508B-10F5-8EF126ECAC9A}"/>
              </a:ext>
            </a:extLst>
          </p:cNvPr>
          <p:cNvCxnSpPr>
            <a:cxnSpLocks/>
          </p:cNvCxnSpPr>
          <p:nvPr/>
        </p:nvCxnSpPr>
        <p:spPr>
          <a:xfrm>
            <a:off x="3126921" y="657223"/>
            <a:ext cx="5940879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5D114EA-D1DF-037B-0B29-80D8EEDFDA9E}"/>
              </a:ext>
            </a:extLst>
          </p:cNvPr>
          <p:cNvGrpSpPr/>
          <p:nvPr/>
        </p:nvGrpSpPr>
        <p:grpSpPr>
          <a:xfrm>
            <a:off x="402261" y="2078140"/>
            <a:ext cx="7794171" cy="1799303"/>
            <a:chOff x="499169" y="2700192"/>
            <a:chExt cx="7794171" cy="1799303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CA4B7C0-D03A-4A0D-BAE0-774F8F33E410}"/>
                </a:ext>
              </a:extLst>
            </p:cNvPr>
            <p:cNvSpPr txBox="1"/>
            <p:nvPr/>
          </p:nvSpPr>
          <p:spPr>
            <a:xfrm>
              <a:off x="499169" y="2700192"/>
              <a:ext cx="7794171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6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  <a:cs typeface="阿里巴巴普惠体 Heavy" panose="00020600040101010101" pitchFamily="18" charset="-122"/>
                  <a:sym typeface="阿里巴巴普惠体" panose="00020600040101010101" pitchFamily="18" charset="-122"/>
                </a:rPr>
                <a:t>我们的工作如何留存</a:t>
              </a:r>
              <a:endPara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阿里巴巴普惠体 Heavy" panose="00020600040101010101" pitchFamily="18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D8A464C-0915-D390-4CED-027F791395BE}"/>
                </a:ext>
              </a:extLst>
            </p:cNvPr>
            <p:cNvSpPr txBox="1"/>
            <p:nvPr/>
          </p:nvSpPr>
          <p:spPr>
            <a:xfrm>
              <a:off x="1325337" y="4099385"/>
              <a:ext cx="54818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  <a:cs typeface="阿里巴巴普惠体" panose="00020600040101010101" pitchFamily="18" charset="-122"/>
                </a:rPr>
                <a:t>学院档案工作简介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D7F0F1F-26D3-B0DD-36B0-5C1034C49FFA}"/>
              </a:ext>
            </a:extLst>
          </p:cNvPr>
          <p:cNvGrpSpPr/>
          <p:nvPr/>
        </p:nvGrpSpPr>
        <p:grpSpPr>
          <a:xfrm>
            <a:off x="474437" y="5020466"/>
            <a:ext cx="3755061" cy="400776"/>
            <a:chOff x="4218469" y="4278277"/>
            <a:chExt cx="3755061" cy="400776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701E215A-4531-B858-A197-E0D3244CDBE7}"/>
                </a:ext>
              </a:extLst>
            </p:cNvPr>
            <p:cNvGrpSpPr/>
            <p:nvPr/>
          </p:nvGrpSpPr>
          <p:grpSpPr>
            <a:xfrm>
              <a:off x="4218469" y="4290730"/>
              <a:ext cx="1638053" cy="388323"/>
              <a:chOff x="4389201" y="4278278"/>
              <a:chExt cx="1638053" cy="388323"/>
            </a:xfrm>
          </p:grpSpPr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BE66CA95-3A05-0195-98B9-8C226574D9A9}"/>
                  </a:ext>
                </a:extLst>
              </p:cNvPr>
              <p:cNvSpPr/>
              <p:nvPr/>
            </p:nvSpPr>
            <p:spPr>
              <a:xfrm>
                <a:off x="4389201" y="4278278"/>
                <a:ext cx="1638053" cy="388323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CF3A59C4-2DAE-81F1-073D-05F3E30C22FC}"/>
                  </a:ext>
                </a:extLst>
              </p:cNvPr>
              <p:cNvSpPr txBox="1"/>
              <p:nvPr/>
            </p:nvSpPr>
            <p:spPr>
              <a:xfrm>
                <a:off x="4846589" y="4318552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方正大黑简体" panose="03000509000000000000" pitchFamily="65" charset="-122"/>
                    <a:ea typeface="方正大黑简体" panose="03000509000000000000" pitchFamily="65" charset="-122"/>
                    <a:cs typeface="阿里巴巴普惠体" panose="00020600040101010101" pitchFamily="18" charset="-122"/>
                  </a:rPr>
                  <a:t>倪丽慧</a:t>
                </a: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5F0DA3EC-A599-05D0-D448-C7740E7DB958}"/>
                </a:ext>
              </a:extLst>
            </p:cNvPr>
            <p:cNvGrpSpPr/>
            <p:nvPr/>
          </p:nvGrpSpPr>
          <p:grpSpPr>
            <a:xfrm>
              <a:off x="6335477" y="4278277"/>
              <a:ext cx="1638053" cy="388323"/>
              <a:chOff x="6263066" y="4265823"/>
              <a:chExt cx="1638053" cy="388323"/>
            </a:xfrm>
          </p:grpSpPr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BE74ABC9-3FBB-4825-C912-CD0A4E8495E1}"/>
                  </a:ext>
                </a:extLst>
              </p:cNvPr>
              <p:cNvSpPr/>
              <p:nvPr/>
            </p:nvSpPr>
            <p:spPr>
              <a:xfrm>
                <a:off x="6263066" y="4265823"/>
                <a:ext cx="1638053" cy="388323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70C40CB-6F18-4CB1-0065-F4A523163E4D}"/>
                  </a:ext>
                </a:extLst>
              </p:cNvPr>
              <p:cNvSpPr txBox="1"/>
              <p:nvPr/>
            </p:nvSpPr>
            <p:spPr>
              <a:xfrm>
                <a:off x="6403060" y="4318550"/>
                <a:ext cx="13580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latin typeface="方正大黑简体" panose="03000509000000000000" pitchFamily="65" charset="-122"/>
                    <a:ea typeface="方正大黑简体" panose="03000509000000000000" pitchFamily="65" charset="-122"/>
                    <a:cs typeface="阿里巴巴普惠体" panose="00020600040101010101" pitchFamily="18" charset="-122"/>
                  </a:rPr>
                  <a:t>2024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方正大黑简体" panose="03000509000000000000" pitchFamily="65" charset="-122"/>
                    <a:ea typeface="方正大黑简体" panose="03000509000000000000" pitchFamily="65" charset="-122"/>
                    <a:cs typeface="阿里巴巴普惠体" panose="00020600040101010101" pitchFamily="18" charset="-122"/>
                  </a:rPr>
                  <a:t>年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方正大黑简体" panose="03000509000000000000" pitchFamily="65" charset="-122"/>
                    <a:ea typeface="方正大黑简体" panose="03000509000000000000" pitchFamily="65" charset="-122"/>
                    <a:cs typeface="阿里巴巴普惠体" panose="00020600040101010101" pitchFamily="18" charset="-122"/>
                  </a:rPr>
                  <a:t>7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方正大黑简体" panose="03000509000000000000" pitchFamily="65" charset="-122"/>
                    <a:ea typeface="方正大黑简体" panose="03000509000000000000" pitchFamily="65" charset="-122"/>
                    <a:cs typeface="阿里巴巴普惠体" panose="00020600040101010101" pitchFamily="18" charset="-122"/>
                  </a:rPr>
                  <a:t>月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方正大黑简体" panose="03000509000000000000" pitchFamily="65" charset="-122"/>
                    <a:ea typeface="方正大黑简体" panose="03000509000000000000" pitchFamily="65" charset="-122"/>
                    <a:cs typeface="阿里巴巴普惠体" panose="00020600040101010101" pitchFamily="18" charset="-122"/>
                  </a:rPr>
                  <a:t>5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方正大黑简体" panose="03000509000000000000" pitchFamily="65" charset="-122"/>
                    <a:ea typeface="方正大黑简体" panose="03000509000000000000" pitchFamily="65" charset="-122"/>
                    <a:cs typeface="阿里巴巴普惠体" panose="00020600040101010101" pitchFamily="18" charset="-122"/>
                  </a:rPr>
                  <a:t>日</a:t>
                </a:r>
              </a:p>
            </p:txBody>
          </p:sp>
        </p:grpSp>
      </p:grp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8F310519-8051-BD77-92C2-B6376CB506F4}"/>
              </a:ext>
            </a:extLst>
          </p:cNvPr>
          <p:cNvCxnSpPr>
            <a:cxnSpLocks/>
          </p:cNvCxnSpPr>
          <p:nvPr/>
        </p:nvCxnSpPr>
        <p:spPr>
          <a:xfrm>
            <a:off x="402261" y="6314022"/>
            <a:ext cx="606697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6447412A-3E68-404B-A778-8ABBDAF8A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61" y="371729"/>
            <a:ext cx="2556939" cy="57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0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BAEC3FF-B213-5494-A09B-A66CD7DE2488}"/>
              </a:ext>
            </a:extLst>
          </p:cNvPr>
          <p:cNvGrpSpPr/>
          <p:nvPr/>
        </p:nvGrpSpPr>
        <p:grpSpPr>
          <a:xfrm>
            <a:off x="366487" y="573924"/>
            <a:ext cx="230413" cy="228601"/>
            <a:chOff x="614137" y="622300"/>
            <a:chExt cx="342900" cy="34925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B1045A6-3F2D-7617-E2B3-0DDAE8712D76}"/>
                </a:ext>
              </a:extLst>
            </p:cNvPr>
            <p:cNvSpPr/>
            <p:nvPr/>
          </p:nvSpPr>
          <p:spPr>
            <a:xfrm>
              <a:off x="614137" y="622300"/>
              <a:ext cx="342900" cy="349250"/>
            </a:xfrm>
            <a:prstGeom prst="ellipse">
              <a:avLst/>
            </a:prstGeom>
            <a:solidFill>
              <a:srgbClr val="458388"/>
            </a:solidFill>
            <a:ln w="1016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AD6C1DC-1DAE-1238-4865-CCAADC72AE45}"/>
                </a:ext>
              </a:extLst>
            </p:cNvPr>
            <p:cNvSpPr/>
            <p:nvPr/>
          </p:nvSpPr>
          <p:spPr>
            <a:xfrm>
              <a:off x="638630" y="647700"/>
              <a:ext cx="293913" cy="298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A9A6E74-E5F1-7F40-E1B7-0E9105002558}"/>
              </a:ext>
            </a:extLst>
          </p:cNvPr>
          <p:cNvCxnSpPr>
            <a:cxnSpLocks/>
          </p:cNvCxnSpPr>
          <p:nvPr/>
        </p:nvCxnSpPr>
        <p:spPr>
          <a:xfrm>
            <a:off x="4692316" y="688223"/>
            <a:ext cx="7201234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553F19D-1647-1CB6-B49B-891D73BB2DD0}"/>
              </a:ext>
            </a:extLst>
          </p:cNvPr>
          <p:cNvSpPr txBox="1"/>
          <p:nvPr/>
        </p:nvSpPr>
        <p:spPr>
          <a:xfrm>
            <a:off x="831850" y="426614"/>
            <a:ext cx="4502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Heavy" panose="00020600040101010101" pitchFamily="18" charset="-122"/>
              </a:defRPr>
            </a:lvl1pPr>
          </a:lstStyle>
          <a:p>
            <a:r>
              <a:rPr lang="zh-CN" altLang="en-US" dirty="0">
                <a:sym typeface="阿里巴巴普惠体" panose="00020600040101010101" pitchFamily="18" charset="-122"/>
              </a:rPr>
              <a:t>归档内容细则及要求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2A58F6A-AA5E-DF7D-0EBC-B83D100C4490}"/>
              </a:ext>
            </a:extLst>
          </p:cNvPr>
          <p:cNvSpPr/>
          <p:nvPr/>
        </p:nvSpPr>
        <p:spPr>
          <a:xfrm>
            <a:off x="689028" y="2027022"/>
            <a:ext cx="2612356" cy="52322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队伍建设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2F62A3A-3CA0-7B35-C8AC-FB2CB06159FD}"/>
              </a:ext>
            </a:extLst>
          </p:cNvPr>
          <p:cNvSpPr txBox="1"/>
          <p:nvPr/>
        </p:nvSpPr>
        <p:spPr>
          <a:xfrm>
            <a:off x="689028" y="3005218"/>
            <a:ext cx="4830486" cy="1352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重要工作方案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教职工名单、评奖评优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离退休工作重要活动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已故教职工生平简介和讣告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3B48D26-8982-B287-6668-394FCC977811}"/>
              </a:ext>
            </a:extLst>
          </p:cNvPr>
          <p:cNvGrpSpPr/>
          <p:nvPr/>
        </p:nvGrpSpPr>
        <p:grpSpPr>
          <a:xfrm>
            <a:off x="366487" y="2761558"/>
            <a:ext cx="3375024" cy="2072465"/>
            <a:chOff x="1739900" y="2768084"/>
            <a:chExt cx="3771900" cy="281356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53581DA-7547-03DC-F7D1-52CC18577669}"/>
                </a:ext>
              </a:extLst>
            </p:cNvPr>
            <p:cNvCxnSpPr/>
            <p:nvPr/>
          </p:nvCxnSpPr>
          <p:spPr>
            <a:xfrm>
              <a:off x="1739900" y="2768084"/>
              <a:ext cx="0" cy="2813566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98C8632E-21FE-322A-26B2-C3A1FA63A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9900" y="5575300"/>
              <a:ext cx="3771900" cy="0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AA9F13-9222-01F7-02DB-C4FD4FAD846E}"/>
              </a:ext>
            </a:extLst>
          </p:cNvPr>
          <p:cNvGrpSpPr/>
          <p:nvPr/>
        </p:nvGrpSpPr>
        <p:grpSpPr>
          <a:xfrm>
            <a:off x="3690386" y="4732853"/>
            <a:ext cx="304798" cy="192986"/>
            <a:chOff x="5180013" y="5558868"/>
            <a:chExt cx="304798" cy="192986"/>
          </a:xfrm>
        </p:grpSpPr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E61118EE-6B68-59CE-ADB9-B225CB0BE4F2}"/>
                </a:ext>
              </a:extLst>
            </p:cNvPr>
            <p:cNvSpPr/>
            <p:nvPr/>
          </p:nvSpPr>
          <p:spPr>
            <a:xfrm>
              <a:off x="5180013" y="5558868"/>
              <a:ext cx="180975" cy="19298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6CE98CF4-2B64-3236-7F44-E6F4EE013C80}"/>
                </a:ext>
              </a:extLst>
            </p:cNvPr>
            <p:cNvSpPr/>
            <p:nvPr/>
          </p:nvSpPr>
          <p:spPr>
            <a:xfrm>
              <a:off x="5303836" y="5558868"/>
              <a:ext cx="180975" cy="19298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02BE329C-105D-46AE-A67F-1C6972CB6C41}"/>
              </a:ext>
            </a:extLst>
          </p:cNvPr>
          <p:cNvSpPr txBox="1"/>
          <p:nvPr/>
        </p:nvSpPr>
        <p:spPr>
          <a:xfrm>
            <a:off x="4576536" y="2766234"/>
            <a:ext cx="3375019" cy="1997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重要会议资料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改革工作方案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向上汇报的各类材料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学科史和学科沿革材料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老先生的照片、手稿、实物等具有重要价值的物品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45AABC8-F1F4-4C44-B2A2-B694216DC909}"/>
              </a:ext>
            </a:extLst>
          </p:cNvPr>
          <p:cNvGrpSpPr/>
          <p:nvPr/>
        </p:nvGrpSpPr>
        <p:grpSpPr>
          <a:xfrm>
            <a:off x="4540300" y="2766234"/>
            <a:ext cx="3420904" cy="2072466"/>
            <a:chOff x="1739900" y="2768084"/>
            <a:chExt cx="3771900" cy="2813566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A53CF235-F340-4890-8098-1B66BEDB0773}"/>
                </a:ext>
              </a:extLst>
            </p:cNvPr>
            <p:cNvCxnSpPr/>
            <p:nvPr/>
          </p:nvCxnSpPr>
          <p:spPr>
            <a:xfrm>
              <a:off x="1739900" y="2768084"/>
              <a:ext cx="0" cy="2813566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F3B9F9EB-1DFA-4829-AE5E-F2924264B6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9900" y="5575300"/>
              <a:ext cx="3771900" cy="0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21AEFCB-931D-4BAB-81FE-C49CE9730967}"/>
              </a:ext>
            </a:extLst>
          </p:cNvPr>
          <p:cNvGrpSpPr/>
          <p:nvPr/>
        </p:nvGrpSpPr>
        <p:grpSpPr>
          <a:xfrm>
            <a:off x="7845040" y="4737530"/>
            <a:ext cx="304798" cy="192986"/>
            <a:chOff x="5180013" y="5558868"/>
            <a:chExt cx="304798" cy="192986"/>
          </a:xfrm>
        </p:grpSpPr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DCE7D6C6-4677-4E8A-93A2-C8EE85DAC5F2}"/>
                </a:ext>
              </a:extLst>
            </p:cNvPr>
            <p:cNvSpPr/>
            <p:nvPr/>
          </p:nvSpPr>
          <p:spPr>
            <a:xfrm>
              <a:off x="5180013" y="5558868"/>
              <a:ext cx="180975" cy="19298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25BA8E7C-ABA4-4AE2-B3B1-017A1690A412}"/>
                </a:ext>
              </a:extLst>
            </p:cNvPr>
            <p:cNvSpPr/>
            <p:nvPr/>
          </p:nvSpPr>
          <p:spPr>
            <a:xfrm>
              <a:off x="5303836" y="5558868"/>
              <a:ext cx="180975" cy="19298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513E7EEF-D652-438E-BE7A-8AE339696CFD}"/>
              </a:ext>
            </a:extLst>
          </p:cNvPr>
          <p:cNvSpPr/>
          <p:nvPr/>
        </p:nvSpPr>
        <p:spPr>
          <a:xfrm>
            <a:off x="4260959" y="2048685"/>
            <a:ext cx="2612356" cy="52322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学科建设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F30ED723-7498-433B-A023-F81D4DAB0211}"/>
              </a:ext>
            </a:extLst>
          </p:cNvPr>
          <p:cNvSpPr/>
          <p:nvPr/>
        </p:nvSpPr>
        <p:spPr>
          <a:xfrm>
            <a:off x="8752331" y="2027022"/>
            <a:ext cx="2612356" cy="52322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其他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7301030-5CAE-47B3-8222-75CBFF4778BF}"/>
              </a:ext>
            </a:extLst>
          </p:cNvPr>
          <p:cNvSpPr txBox="1"/>
          <p:nvPr/>
        </p:nvSpPr>
        <p:spPr>
          <a:xfrm>
            <a:off x="8370999" y="2750474"/>
            <a:ext cx="3375019" cy="1997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建筑物资料：重要基建项目开工前原貌、建成后全貌等资料；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教工、学生运动会相关资料；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重要展览活动资料；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其他具有长期或永久查考利用价值的材料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9C95661-37B8-45D2-AB1B-339622F937E8}"/>
              </a:ext>
            </a:extLst>
          </p:cNvPr>
          <p:cNvGrpSpPr/>
          <p:nvPr/>
        </p:nvGrpSpPr>
        <p:grpSpPr>
          <a:xfrm>
            <a:off x="8325114" y="2766234"/>
            <a:ext cx="3420904" cy="2072466"/>
            <a:chOff x="1739900" y="2768084"/>
            <a:chExt cx="3771900" cy="2813566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F005BF33-0B30-430C-B16B-BC4A42548942}"/>
                </a:ext>
              </a:extLst>
            </p:cNvPr>
            <p:cNvCxnSpPr/>
            <p:nvPr/>
          </p:nvCxnSpPr>
          <p:spPr>
            <a:xfrm>
              <a:off x="1739900" y="2768084"/>
              <a:ext cx="0" cy="2813566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DFDC5C9C-92D4-4BF8-96C4-1697F85578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9900" y="5575300"/>
              <a:ext cx="3771900" cy="0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15A27B2-B7D9-4AAC-9D57-28CB1C4AB0E3}"/>
              </a:ext>
            </a:extLst>
          </p:cNvPr>
          <p:cNvGrpSpPr/>
          <p:nvPr/>
        </p:nvGrpSpPr>
        <p:grpSpPr>
          <a:xfrm>
            <a:off x="11732683" y="4737530"/>
            <a:ext cx="304798" cy="192986"/>
            <a:chOff x="5180013" y="5558868"/>
            <a:chExt cx="304798" cy="192986"/>
          </a:xfrm>
        </p:grpSpPr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70E9F78D-525F-4B21-9C25-95514A193ECE}"/>
                </a:ext>
              </a:extLst>
            </p:cNvPr>
            <p:cNvSpPr/>
            <p:nvPr/>
          </p:nvSpPr>
          <p:spPr>
            <a:xfrm>
              <a:off x="5180013" y="5558868"/>
              <a:ext cx="180975" cy="19298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9DC12EAC-0FFD-42F6-AA86-FDFE83529A16}"/>
                </a:ext>
              </a:extLst>
            </p:cNvPr>
            <p:cNvSpPr/>
            <p:nvPr/>
          </p:nvSpPr>
          <p:spPr>
            <a:xfrm>
              <a:off x="5303836" y="5558868"/>
              <a:ext cx="180975" cy="19298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606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BAEC3FF-B213-5494-A09B-A66CD7DE2488}"/>
              </a:ext>
            </a:extLst>
          </p:cNvPr>
          <p:cNvGrpSpPr/>
          <p:nvPr/>
        </p:nvGrpSpPr>
        <p:grpSpPr>
          <a:xfrm>
            <a:off x="366487" y="573924"/>
            <a:ext cx="230413" cy="228601"/>
            <a:chOff x="614137" y="622300"/>
            <a:chExt cx="342900" cy="34925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B1045A6-3F2D-7617-E2B3-0DDAE8712D76}"/>
                </a:ext>
              </a:extLst>
            </p:cNvPr>
            <p:cNvSpPr/>
            <p:nvPr/>
          </p:nvSpPr>
          <p:spPr>
            <a:xfrm>
              <a:off x="614137" y="622300"/>
              <a:ext cx="342900" cy="349250"/>
            </a:xfrm>
            <a:prstGeom prst="ellipse">
              <a:avLst/>
            </a:prstGeom>
            <a:solidFill>
              <a:srgbClr val="458388"/>
            </a:solidFill>
            <a:ln w="1016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AD6C1DC-1DAE-1238-4865-CCAADC72AE45}"/>
                </a:ext>
              </a:extLst>
            </p:cNvPr>
            <p:cNvSpPr/>
            <p:nvPr/>
          </p:nvSpPr>
          <p:spPr>
            <a:xfrm>
              <a:off x="638630" y="647700"/>
              <a:ext cx="293913" cy="298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A9A6E74-E5F1-7F40-E1B7-0E9105002558}"/>
              </a:ext>
            </a:extLst>
          </p:cNvPr>
          <p:cNvCxnSpPr>
            <a:cxnSpLocks/>
          </p:cNvCxnSpPr>
          <p:nvPr/>
        </p:nvCxnSpPr>
        <p:spPr>
          <a:xfrm>
            <a:off x="4362450" y="688223"/>
            <a:ext cx="75311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42EFF83C-4CB2-E0D2-4FA5-D1B816173064}"/>
              </a:ext>
            </a:extLst>
          </p:cNvPr>
          <p:cNvSpPr/>
          <p:nvPr/>
        </p:nvSpPr>
        <p:spPr>
          <a:xfrm>
            <a:off x="3276600" y="1365387"/>
            <a:ext cx="4748770" cy="46355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类别细目</a:t>
            </a:r>
            <a:r>
              <a:rPr lang="en-US" altLang="zh-CN" sz="2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会议纪要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D362C5A-E713-18CF-E3A7-2A63D115E3EA}"/>
              </a:ext>
            </a:extLst>
          </p:cNvPr>
          <p:cNvGrpSpPr/>
          <p:nvPr/>
        </p:nvGrpSpPr>
        <p:grpSpPr>
          <a:xfrm>
            <a:off x="9509526" y="4067175"/>
            <a:ext cx="2526162" cy="2640535"/>
            <a:chOff x="4414325" y="2042517"/>
            <a:chExt cx="3363287" cy="3531718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857CA10-FEDA-9659-9472-151E6B4BE7F0}"/>
                </a:ext>
              </a:extLst>
            </p:cNvPr>
            <p:cNvSpPr/>
            <p:nvPr/>
          </p:nvSpPr>
          <p:spPr>
            <a:xfrm>
              <a:off x="4775819" y="2042517"/>
              <a:ext cx="2455366" cy="2505819"/>
            </a:xfrm>
            <a:custGeom>
              <a:avLst/>
              <a:gdLst>
                <a:gd name="connsiteX0" fmla="*/ 1821176 w 2455366"/>
                <a:gd name="connsiteY0" fmla="*/ 0 h 2505819"/>
                <a:gd name="connsiteX1" fmla="*/ 300362 w 2455366"/>
                <a:gd name="connsiteY1" fmla="*/ 0 h 2505819"/>
                <a:gd name="connsiteX2" fmla="*/ 0 w 2455366"/>
                <a:gd name="connsiteY2" fmla="*/ 301203 h 2505819"/>
                <a:gd name="connsiteX3" fmla="*/ 0 w 2455366"/>
                <a:gd name="connsiteY3" fmla="*/ 2505819 h 2505819"/>
                <a:gd name="connsiteX4" fmla="*/ 2455367 w 2455366"/>
                <a:gd name="connsiteY4" fmla="*/ 2505819 h 2505819"/>
                <a:gd name="connsiteX5" fmla="*/ 2455367 w 2455366"/>
                <a:gd name="connsiteY5" fmla="*/ 635873 h 250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5366" h="2505819">
                  <a:moveTo>
                    <a:pt x="1821176" y="0"/>
                  </a:moveTo>
                  <a:lnTo>
                    <a:pt x="300362" y="0"/>
                  </a:lnTo>
                  <a:cubicBezTo>
                    <a:pt x="134247" y="231"/>
                    <a:pt x="-231" y="135083"/>
                    <a:pt x="0" y="301203"/>
                  </a:cubicBezTo>
                  <a:lnTo>
                    <a:pt x="0" y="2505819"/>
                  </a:lnTo>
                  <a:lnTo>
                    <a:pt x="2455367" y="2505819"/>
                  </a:lnTo>
                  <a:lnTo>
                    <a:pt x="2455367" y="635873"/>
                  </a:lnTo>
                  <a:close/>
                </a:path>
              </a:pathLst>
            </a:custGeom>
            <a:solidFill>
              <a:srgbClr val="DEE2E6"/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C20E70D5-84EB-E478-F0FE-284F8B5CFD6E}"/>
                </a:ext>
              </a:extLst>
            </p:cNvPr>
            <p:cNvSpPr/>
            <p:nvPr/>
          </p:nvSpPr>
          <p:spPr>
            <a:xfrm>
              <a:off x="6595061" y="2042517"/>
              <a:ext cx="634106" cy="636377"/>
            </a:xfrm>
            <a:custGeom>
              <a:avLst/>
              <a:gdLst>
                <a:gd name="connsiteX0" fmla="*/ 634107 w 634106"/>
                <a:gd name="connsiteY0" fmla="*/ 636377 h 636377"/>
                <a:gd name="connsiteX1" fmla="*/ 150265 w 634106"/>
                <a:gd name="connsiteY1" fmla="*/ 636377 h 636377"/>
                <a:gd name="connsiteX2" fmla="*/ 0 w 634106"/>
                <a:gd name="connsiteY2" fmla="*/ 485692 h 636377"/>
                <a:gd name="connsiteX3" fmla="*/ 0 w 634106"/>
                <a:gd name="connsiteY3" fmla="*/ 0 h 63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106" h="636377">
                  <a:moveTo>
                    <a:pt x="634107" y="636377"/>
                  </a:moveTo>
                  <a:lnTo>
                    <a:pt x="150265" y="636377"/>
                  </a:lnTo>
                  <a:cubicBezTo>
                    <a:pt x="67170" y="636238"/>
                    <a:pt x="-93" y="568787"/>
                    <a:pt x="0" y="4856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68E96"/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299F1272-9E29-5122-0BEA-7B9410626E49}"/>
                </a:ext>
              </a:extLst>
            </p:cNvPr>
            <p:cNvSpPr/>
            <p:nvPr/>
          </p:nvSpPr>
          <p:spPr>
            <a:xfrm>
              <a:off x="5213413" y="2826889"/>
              <a:ext cx="1193459" cy="154385"/>
            </a:xfrm>
            <a:custGeom>
              <a:avLst/>
              <a:gdLst>
                <a:gd name="connsiteX0" fmla="*/ 77109 w 1193459"/>
                <a:gd name="connsiteY0" fmla="*/ 0 h 154385"/>
                <a:gd name="connsiteX1" fmla="*/ 1116351 w 1193459"/>
                <a:gd name="connsiteY1" fmla="*/ 0 h 154385"/>
                <a:gd name="connsiteX2" fmla="*/ 1193460 w 1193459"/>
                <a:gd name="connsiteY2" fmla="*/ 77109 h 154385"/>
                <a:gd name="connsiteX3" fmla="*/ 1193460 w 1193459"/>
                <a:gd name="connsiteY3" fmla="*/ 77277 h 154385"/>
                <a:gd name="connsiteX4" fmla="*/ 1116351 w 1193459"/>
                <a:gd name="connsiteY4" fmla="*/ 154385 h 154385"/>
                <a:gd name="connsiteX5" fmla="*/ 77109 w 1193459"/>
                <a:gd name="connsiteY5" fmla="*/ 154385 h 154385"/>
                <a:gd name="connsiteX6" fmla="*/ 0 w 1193459"/>
                <a:gd name="connsiteY6" fmla="*/ 77277 h 154385"/>
                <a:gd name="connsiteX7" fmla="*/ 0 w 1193459"/>
                <a:gd name="connsiteY7" fmla="*/ 77109 h 154385"/>
                <a:gd name="connsiteX8" fmla="*/ 77109 w 1193459"/>
                <a:gd name="connsiteY8" fmla="*/ 0 h 15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3459" h="154385">
                  <a:moveTo>
                    <a:pt x="77109" y="0"/>
                  </a:moveTo>
                  <a:lnTo>
                    <a:pt x="1116351" y="0"/>
                  </a:lnTo>
                  <a:cubicBezTo>
                    <a:pt x="1167758" y="0"/>
                    <a:pt x="1193460" y="25701"/>
                    <a:pt x="1193460" y="77109"/>
                  </a:cubicBezTo>
                  <a:lnTo>
                    <a:pt x="1193460" y="77277"/>
                  </a:lnTo>
                  <a:cubicBezTo>
                    <a:pt x="1193460" y="128684"/>
                    <a:pt x="1167758" y="154385"/>
                    <a:pt x="1116351" y="154385"/>
                  </a:cubicBezTo>
                  <a:lnTo>
                    <a:pt x="77109" y="154385"/>
                  </a:lnTo>
                  <a:cubicBezTo>
                    <a:pt x="25701" y="154385"/>
                    <a:pt x="0" y="128684"/>
                    <a:pt x="0" y="77277"/>
                  </a:cubicBezTo>
                  <a:lnTo>
                    <a:pt x="0" y="77109"/>
                  </a:lnTo>
                  <a:cubicBezTo>
                    <a:pt x="0" y="25701"/>
                    <a:pt x="25701" y="0"/>
                    <a:pt x="77109" y="0"/>
                  </a:cubicBezTo>
                  <a:close/>
                </a:path>
              </a:pathLst>
            </a:custGeom>
            <a:solidFill>
              <a:srgbClr val="ADB5BD"/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C7255531-7836-8CD7-C06E-B56C2A733B62}"/>
                </a:ext>
              </a:extLst>
            </p:cNvPr>
            <p:cNvSpPr/>
            <p:nvPr/>
          </p:nvSpPr>
          <p:spPr>
            <a:xfrm>
              <a:off x="5213413" y="3365051"/>
              <a:ext cx="1580263" cy="154385"/>
            </a:xfrm>
            <a:custGeom>
              <a:avLst/>
              <a:gdLst>
                <a:gd name="connsiteX0" fmla="*/ 77109 w 1580263"/>
                <a:gd name="connsiteY0" fmla="*/ 0 h 154385"/>
                <a:gd name="connsiteX1" fmla="*/ 1503155 w 1580263"/>
                <a:gd name="connsiteY1" fmla="*/ 0 h 154385"/>
                <a:gd name="connsiteX2" fmla="*/ 1580264 w 1580263"/>
                <a:gd name="connsiteY2" fmla="*/ 77109 h 154385"/>
                <a:gd name="connsiteX3" fmla="*/ 1580264 w 1580263"/>
                <a:gd name="connsiteY3" fmla="*/ 77277 h 154385"/>
                <a:gd name="connsiteX4" fmla="*/ 1503155 w 1580263"/>
                <a:gd name="connsiteY4" fmla="*/ 154385 h 154385"/>
                <a:gd name="connsiteX5" fmla="*/ 77109 w 1580263"/>
                <a:gd name="connsiteY5" fmla="*/ 154385 h 154385"/>
                <a:gd name="connsiteX6" fmla="*/ 0 w 1580263"/>
                <a:gd name="connsiteY6" fmla="*/ 77277 h 154385"/>
                <a:gd name="connsiteX7" fmla="*/ 0 w 1580263"/>
                <a:gd name="connsiteY7" fmla="*/ 77109 h 154385"/>
                <a:gd name="connsiteX8" fmla="*/ 77109 w 1580263"/>
                <a:gd name="connsiteY8" fmla="*/ 0 h 15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0263" h="154385">
                  <a:moveTo>
                    <a:pt x="77109" y="0"/>
                  </a:moveTo>
                  <a:lnTo>
                    <a:pt x="1503155" y="0"/>
                  </a:lnTo>
                  <a:cubicBezTo>
                    <a:pt x="1554562" y="0"/>
                    <a:pt x="1580264" y="25701"/>
                    <a:pt x="1580264" y="77109"/>
                  </a:cubicBezTo>
                  <a:lnTo>
                    <a:pt x="1580264" y="77277"/>
                  </a:lnTo>
                  <a:cubicBezTo>
                    <a:pt x="1580264" y="128684"/>
                    <a:pt x="1554562" y="154385"/>
                    <a:pt x="1503155" y="154385"/>
                  </a:cubicBezTo>
                  <a:lnTo>
                    <a:pt x="77109" y="154385"/>
                  </a:lnTo>
                  <a:cubicBezTo>
                    <a:pt x="25701" y="154385"/>
                    <a:pt x="0" y="128684"/>
                    <a:pt x="0" y="77277"/>
                  </a:cubicBezTo>
                  <a:lnTo>
                    <a:pt x="0" y="77109"/>
                  </a:lnTo>
                  <a:cubicBezTo>
                    <a:pt x="0" y="25701"/>
                    <a:pt x="25701" y="0"/>
                    <a:pt x="77109" y="0"/>
                  </a:cubicBezTo>
                  <a:close/>
                </a:path>
              </a:pathLst>
            </a:custGeom>
            <a:solidFill>
              <a:srgbClr val="ADB5BD"/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63EF0806-5711-853A-3AD3-038225DF699F}"/>
                </a:ext>
              </a:extLst>
            </p:cNvPr>
            <p:cNvSpPr/>
            <p:nvPr/>
          </p:nvSpPr>
          <p:spPr>
            <a:xfrm>
              <a:off x="6057908" y="4552372"/>
              <a:ext cx="846857" cy="783922"/>
            </a:xfrm>
            <a:custGeom>
              <a:avLst/>
              <a:gdLst>
                <a:gd name="connsiteX0" fmla="*/ 807748 w 846857"/>
                <a:gd name="connsiteY0" fmla="*/ 729715 h 783922"/>
                <a:gd name="connsiteX1" fmla="*/ 583822 w 846857"/>
                <a:gd name="connsiteY1" fmla="*/ 745019 h 783922"/>
                <a:gd name="connsiteX2" fmla="*/ 0 w 846857"/>
                <a:gd name="connsiteY2" fmla="*/ 238389 h 783922"/>
                <a:gd name="connsiteX3" fmla="*/ 208538 w 846857"/>
                <a:gd name="connsiteY3" fmla="*/ 0 h 783922"/>
                <a:gd name="connsiteX4" fmla="*/ 792360 w 846857"/>
                <a:gd name="connsiteY4" fmla="*/ 506630 h 783922"/>
                <a:gd name="connsiteX5" fmla="*/ 808459 w 846857"/>
                <a:gd name="connsiteY5" fmla="*/ 728899 h 783922"/>
                <a:gd name="connsiteX6" fmla="*/ 807748 w 846857"/>
                <a:gd name="connsiteY6" fmla="*/ 729715 h 78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857" h="783922">
                  <a:moveTo>
                    <a:pt x="807748" y="729715"/>
                  </a:moveTo>
                  <a:cubicBezTo>
                    <a:pt x="750014" y="795526"/>
                    <a:pt x="649974" y="802362"/>
                    <a:pt x="583822" y="745019"/>
                  </a:cubicBezTo>
                  <a:lnTo>
                    <a:pt x="0" y="238389"/>
                  </a:lnTo>
                  <a:lnTo>
                    <a:pt x="208538" y="0"/>
                  </a:lnTo>
                  <a:lnTo>
                    <a:pt x="792360" y="506630"/>
                  </a:lnTo>
                  <a:cubicBezTo>
                    <a:pt x="858184" y="563561"/>
                    <a:pt x="865391" y="663075"/>
                    <a:pt x="808459" y="728899"/>
                  </a:cubicBezTo>
                  <a:cubicBezTo>
                    <a:pt x="808223" y="729172"/>
                    <a:pt x="807988" y="729446"/>
                    <a:pt x="807748" y="7297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AEBCF62F-6D71-7523-F7E6-8E060795E65B}"/>
                </a:ext>
              </a:extLst>
            </p:cNvPr>
            <p:cNvSpPr/>
            <p:nvPr/>
          </p:nvSpPr>
          <p:spPr>
            <a:xfrm>
              <a:off x="5911931" y="4787314"/>
              <a:ext cx="749031" cy="693492"/>
            </a:xfrm>
            <a:custGeom>
              <a:avLst/>
              <a:gdLst>
                <a:gd name="connsiteX0" fmla="*/ 714663 w 749031"/>
                <a:gd name="connsiteY0" fmla="*/ 645543 h 693492"/>
                <a:gd name="connsiteX1" fmla="*/ 516552 w 749031"/>
                <a:gd name="connsiteY1" fmla="*/ 659081 h 693492"/>
                <a:gd name="connsiteX2" fmla="*/ 0 w 749031"/>
                <a:gd name="connsiteY2" fmla="*/ 210892 h 693492"/>
                <a:gd name="connsiteX3" fmla="*/ 184068 w 749031"/>
                <a:gd name="connsiteY3" fmla="*/ 0 h 693492"/>
                <a:gd name="connsiteX4" fmla="*/ 700704 w 749031"/>
                <a:gd name="connsiteY4" fmla="*/ 448273 h 693492"/>
                <a:gd name="connsiteX5" fmla="*/ 715109 w 749031"/>
                <a:gd name="connsiteY5" fmla="*/ 645030 h 693492"/>
                <a:gd name="connsiteX6" fmla="*/ 714663 w 749031"/>
                <a:gd name="connsiteY6" fmla="*/ 645543 h 69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031" h="693492">
                  <a:moveTo>
                    <a:pt x="714663" y="645543"/>
                  </a:moveTo>
                  <a:cubicBezTo>
                    <a:pt x="663580" y="703757"/>
                    <a:pt x="575081" y="709803"/>
                    <a:pt x="516552" y="659081"/>
                  </a:cubicBezTo>
                  <a:lnTo>
                    <a:pt x="0" y="210892"/>
                  </a:lnTo>
                  <a:lnTo>
                    <a:pt x="184068" y="0"/>
                  </a:lnTo>
                  <a:lnTo>
                    <a:pt x="700704" y="448273"/>
                  </a:lnTo>
                  <a:cubicBezTo>
                    <a:pt x="759015" y="498629"/>
                    <a:pt x="765465" y="586719"/>
                    <a:pt x="715109" y="645030"/>
                  </a:cubicBezTo>
                  <a:cubicBezTo>
                    <a:pt x="714957" y="645202"/>
                    <a:pt x="714810" y="645375"/>
                    <a:pt x="714663" y="64554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537B987-016C-C5E3-C308-0FCDF11B82BA}"/>
                </a:ext>
              </a:extLst>
            </p:cNvPr>
            <p:cNvSpPr/>
            <p:nvPr/>
          </p:nvSpPr>
          <p:spPr>
            <a:xfrm>
              <a:off x="5777222" y="4991815"/>
              <a:ext cx="629161" cy="582420"/>
            </a:xfrm>
            <a:custGeom>
              <a:avLst/>
              <a:gdLst>
                <a:gd name="connsiteX0" fmla="*/ 600135 w 629161"/>
                <a:gd name="connsiteY0" fmla="*/ 542115 h 582420"/>
                <a:gd name="connsiteX1" fmla="*/ 433809 w 629161"/>
                <a:gd name="connsiteY1" fmla="*/ 553551 h 582420"/>
                <a:gd name="connsiteX2" fmla="*/ 0 w 629161"/>
                <a:gd name="connsiteY2" fmla="*/ 177089 h 582420"/>
                <a:gd name="connsiteX3" fmla="*/ 154890 w 629161"/>
                <a:gd name="connsiteY3" fmla="*/ 0 h 582420"/>
                <a:gd name="connsiteX4" fmla="*/ 588699 w 629161"/>
                <a:gd name="connsiteY4" fmla="*/ 376377 h 582420"/>
                <a:gd name="connsiteX5" fmla="*/ 600581 w 629161"/>
                <a:gd name="connsiteY5" fmla="*/ 541606 h 582420"/>
                <a:gd name="connsiteX6" fmla="*/ 600135 w 629161"/>
                <a:gd name="connsiteY6" fmla="*/ 542115 h 58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161" h="582420">
                  <a:moveTo>
                    <a:pt x="600135" y="542115"/>
                  </a:moveTo>
                  <a:cubicBezTo>
                    <a:pt x="557276" y="591020"/>
                    <a:pt x="482963" y="596133"/>
                    <a:pt x="433809" y="553551"/>
                  </a:cubicBezTo>
                  <a:lnTo>
                    <a:pt x="0" y="177089"/>
                  </a:lnTo>
                  <a:lnTo>
                    <a:pt x="154890" y="0"/>
                  </a:lnTo>
                  <a:lnTo>
                    <a:pt x="588699" y="376377"/>
                  </a:lnTo>
                  <a:cubicBezTo>
                    <a:pt x="637605" y="418724"/>
                    <a:pt x="642923" y="492696"/>
                    <a:pt x="600581" y="541606"/>
                  </a:cubicBezTo>
                  <a:cubicBezTo>
                    <a:pt x="600434" y="541774"/>
                    <a:pt x="600283" y="541947"/>
                    <a:pt x="600135" y="5421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2444D46-BC1A-3D6F-5ED7-558DF383C1EE}"/>
                </a:ext>
              </a:extLst>
            </p:cNvPr>
            <p:cNvSpPr/>
            <p:nvPr/>
          </p:nvSpPr>
          <p:spPr>
            <a:xfrm>
              <a:off x="5532611" y="4982818"/>
              <a:ext cx="629180" cy="582420"/>
            </a:xfrm>
            <a:custGeom>
              <a:avLst/>
              <a:gdLst>
                <a:gd name="connsiteX0" fmla="*/ 600304 w 629180"/>
                <a:gd name="connsiteY0" fmla="*/ 542115 h 582420"/>
                <a:gd name="connsiteX1" fmla="*/ 433978 w 629180"/>
                <a:gd name="connsiteY1" fmla="*/ 553551 h 582420"/>
                <a:gd name="connsiteX2" fmla="*/ 0 w 629180"/>
                <a:gd name="connsiteY2" fmla="*/ 177089 h 582420"/>
                <a:gd name="connsiteX3" fmla="*/ 154890 w 629180"/>
                <a:gd name="connsiteY3" fmla="*/ 0 h 582420"/>
                <a:gd name="connsiteX4" fmla="*/ 588615 w 629180"/>
                <a:gd name="connsiteY4" fmla="*/ 376461 h 582420"/>
                <a:gd name="connsiteX5" fmla="*/ 600686 w 629180"/>
                <a:gd name="connsiteY5" fmla="*/ 541673 h 582420"/>
                <a:gd name="connsiteX6" fmla="*/ 600304 w 629180"/>
                <a:gd name="connsiteY6" fmla="*/ 542115 h 58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180" h="582420">
                  <a:moveTo>
                    <a:pt x="600304" y="542115"/>
                  </a:moveTo>
                  <a:cubicBezTo>
                    <a:pt x="557444" y="591020"/>
                    <a:pt x="483131" y="596133"/>
                    <a:pt x="433978" y="553551"/>
                  </a:cubicBezTo>
                  <a:lnTo>
                    <a:pt x="0" y="177089"/>
                  </a:lnTo>
                  <a:lnTo>
                    <a:pt x="154890" y="0"/>
                  </a:lnTo>
                  <a:lnTo>
                    <a:pt x="588615" y="376461"/>
                  </a:lnTo>
                  <a:cubicBezTo>
                    <a:pt x="637571" y="418749"/>
                    <a:pt x="642974" y="492717"/>
                    <a:pt x="600686" y="541673"/>
                  </a:cubicBezTo>
                  <a:cubicBezTo>
                    <a:pt x="600560" y="541820"/>
                    <a:pt x="600430" y="541967"/>
                    <a:pt x="600304" y="5421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D1D25AA7-C0AD-1AC2-4DAC-8FD73CC676D0}"/>
                </a:ext>
              </a:extLst>
            </p:cNvPr>
            <p:cNvSpPr/>
            <p:nvPr/>
          </p:nvSpPr>
          <p:spPr>
            <a:xfrm>
              <a:off x="5114862" y="4121758"/>
              <a:ext cx="1858846" cy="1385953"/>
            </a:xfrm>
            <a:custGeom>
              <a:avLst/>
              <a:gdLst>
                <a:gd name="connsiteX0" fmla="*/ 1858847 w 1858846"/>
                <a:gd name="connsiteY0" fmla="*/ 893266 h 1385953"/>
                <a:gd name="connsiteX1" fmla="*/ 1763155 w 1858846"/>
                <a:gd name="connsiteY1" fmla="*/ 961209 h 1385953"/>
                <a:gd name="connsiteX2" fmla="*/ 1221124 w 1858846"/>
                <a:gd name="connsiteY2" fmla="*/ 1348013 h 1385953"/>
                <a:gd name="connsiteX3" fmla="*/ 879475 w 1858846"/>
                <a:gd name="connsiteY3" fmla="*/ 1385180 h 1385953"/>
                <a:gd name="connsiteX4" fmla="*/ 781513 w 1858846"/>
                <a:gd name="connsiteY4" fmla="*/ 1355245 h 1385953"/>
                <a:gd name="connsiteX5" fmla="*/ 0 w 1858846"/>
                <a:gd name="connsiteY5" fmla="*/ 692968 h 1385953"/>
                <a:gd name="connsiteX6" fmla="*/ 40026 w 1858846"/>
                <a:gd name="connsiteY6" fmla="*/ 0 h 1385953"/>
                <a:gd name="connsiteX7" fmla="*/ 722063 w 1858846"/>
                <a:gd name="connsiteY7" fmla="*/ 8409 h 1385953"/>
                <a:gd name="connsiteX8" fmla="*/ 780924 w 1858846"/>
                <a:gd name="connsiteY8" fmla="*/ 6391 h 1385953"/>
                <a:gd name="connsiteX9" fmla="*/ 1195562 w 1858846"/>
                <a:gd name="connsiteY9" fmla="*/ 46669 h 1385953"/>
                <a:gd name="connsiteX10" fmla="*/ 1197496 w 1858846"/>
                <a:gd name="connsiteY10" fmla="*/ 47089 h 1385953"/>
                <a:gd name="connsiteX11" fmla="*/ 1559746 w 1858846"/>
                <a:gd name="connsiteY11" fmla="*/ 125712 h 138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8846" h="1385953">
                  <a:moveTo>
                    <a:pt x="1858847" y="893266"/>
                  </a:moveTo>
                  <a:lnTo>
                    <a:pt x="1763155" y="961209"/>
                  </a:lnTo>
                  <a:lnTo>
                    <a:pt x="1221124" y="1348013"/>
                  </a:lnTo>
                  <a:lnTo>
                    <a:pt x="879475" y="1385180"/>
                  </a:lnTo>
                  <a:cubicBezTo>
                    <a:pt x="844099" y="1389061"/>
                    <a:pt x="808677" y="1378239"/>
                    <a:pt x="781513" y="1355245"/>
                  </a:cubicBezTo>
                  <a:lnTo>
                    <a:pt x="0" y="692968"/>
                  </a:lnTo>
                  <a:lnTo>
                    <a:pt x="40026" y="0"/>
                  </a:lnTo>
                  <a:lnTo>
                    <a:pt x="722063" y="8409"/>
                  </a:lnTo>
                  <a:cubicBezTo>
                    <a:pt x="741739" y="7400"/>
                    <a:pt x="761416" y="6643"/>
                    <a:pt x="780924" y="6391"/>
                  </a:cubicBezTo>
                  <a:cubicBezTo>
                    <a:pt x="920228" y="3797"/>
                    <a:pt x="1059365" y="17310"/>
                    <a:pt x="1195562" y="46669"/>
                  </a:cubicBezTo>
                  <a:lnTo>
                    <a:pt x="1197496" y="47089"/>
                  </a:lnTo>
                  <a:lnTo>
                    <a:pt x="1559746" y="1257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B9D0ECB4-FBE7-9745-B7E8-53B9EDA3A670}"/>
                </a:ext>
              </a:extLst>
            </p:cNvPr>
            <p:cNvSpPr/>
            <p:nvPr/>
          </p:nvSpPr>
          <p:spPr>
            <a:xfrm>
              <a:off x="5657330" y="4129146"/>
              <a:ext cx="1480855" cy="953820"/>
            </a:xfrm>
            <a:custGeom>
              <a:avLst/>
              <a:gdLst>
                <a:gd name="connsiteX0" fmla="*/ 1480855 w 1480855"/>
                <a:gd name="connsiteY0" fmla="*/ 786234 h 953820"/>
                <a:gd name="connsiteX1" fmla="*/ 1220687 w 1480855"/>
                <a:gd name="connsiteY1" fmla="*/ 953821 h 953820"/>
                <a:gd name="connsiteX2" fmla="*/ 1214633 w 1480855"/>
                <a:gd name="connsiteY2" fmla="*/ 949448 h 953820"/>
                <a:gd name="connsiteX3" fmla="*/ 635351 w 1480855"/>
                <a:gd name="connsiteY3" fmla="*/ 372437 h 953820"/>
                <a:gd name="connsiteX4" fmla="*/ 267131 w 1480855"/>
                <a:gd name="connsiteY4" fmla="*/ 494869 h 953820"/>
                <a:gd name="connsiteX5" fmla="*/ 10578 w 1480855"/>
                <a:gd name="connsiteY5" fmla="*/ 444416 h 953820"/>
                <a:gd name="connsiteX6" fmla="*/ 355339 w 1480855"/>
                <a:gd name="connsiteY6" fmla="*/ 348 h 953820"/>
                <a:gd name="connsiteX7" fmla="*/ 653094 w 1480855"/>
                <a:gd name="connsiteY7" fmla="*/ 39029 h 953820"/>
                <a:gd name="connsiteX8" fmla="*/ 655028 w 1480855"/>
                <a:gd name="connsiteY8" fmla="*/ 39449 h 953820"/>
                <a:gd name="connsiteX9" fmla="*/ 1017279 w 1480855"/>
                <a:gd name="connsiteY9" fmla="*/ 118071 h 95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0855" h="953820">
                  <a:moveTo>
                    <a:pt x="1480855" y="786234"/>
                  </a:moveTo>
                  <a:lnTo>
                    <a:pt x="1220687" y="953821"/>
                  </a:lnTo>
                  <a:lnTo>
                    <a:pt x="1214633" y="949448"/>
                  </a:lnTo>
                  <a:cubicBezTo>
                    <a:pt x="1214633" y="949448"/>
                    <a:pt x="683029" y="419695"/>
                    <a:pt x="635351" y="372437"/>
                  </a:cubicBezTo>
                  <a:cubicBezTo>
                    <a:pt x="587674" y="325180"/>
                    <a:pt x="420423" y="407418"/>
                    <a:pt x="267131" y="494869"/>
                  </a:cubicBezTo>
                  <a:cubicBezTo>
                    <a:pt x="151425" y="560878"/>
                    <a:pt x="56406" y="552638"/>
                    <a:pt x="10578" y="444416"/>
                  </a:cubicBezTo>
                  <a:cubicBezTo>
                    <a:pt x="-70903" y="252444"/>
                    <a:pt x="344744" y="9766"/>
                    <a:pt x="355339" y="348"/>
                  </a:cubicBezTo>
                  <a:cubicBezTo>
                    <a:pt x="494588" y="-2258"/>
                    <a:pt x="516871" y="9682"/>
                    <a:pt x="653094" y="39029"/>
                  </a:cubicBezTo>
                  <a:lnTo>
                    <a:pt x="655028" y="39449"/>
                  </a:lnTo>
                  <a:lnTo>
                    <a:pt x="1017279" y="11807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8EB17732-9B13-790C-BFFE-AC86AB1C4A97}"/>
                </a:ext>
              </a:extLst>
            </p:cNvPr>
            <p:cNvSpPr/>
            <p:nvPr/>
          </p:nvSpPr>
          <p:spPr>
            <a:xfrm>
              <a:off x="6629705" y="3949290"/>
              <a:ext cx="842166" cy="1079616"/>
            </a:xfrm>
            <a:custGeom>
              <a:avLst/>
              <a:gdLst>
                <a:gd name="connsiteX0" fmla="*/ 805899 w 842166"/>
                <a:gd name="connsiteY0" fmla="*/ 935902 h 1079616"/>
                <a:gd name="connsiteX1" fmla="*/ 573143 w 842166"/>
                <a:gd name="connsiteY1" fmla="*/ 1069938 h 1079616"/>
                <a:gd name="connsiteX2" fmla="*/ 474424 w 842166"/>
                <a:gd name="connsiteY2" fmla="*/ 1043618 h 1079616"/>
                <a:gd name="connsiteX3" fmla="*/ 9670 w 842166"/>
                <a:gd name="connsiteY3" fmla="*/ 241924 h 1079616"/>
                <a:gd name="connsiteX4" fmla="*/ 35851 w 842166"/>
                <a:gd name="connsiteY4" fmla="*/ 143802 h 1079616"/>
                <a:gd name="connsiteX5" fmla="*/ 36158 w 842166"/>
                <a:gd name="connsiteY5" fmla="*/ 143626 h 1079616"/>
                <a:gd name="connsiteX6" fmla="*/ 268829 w 842166"/>
                <a:gd name="connsiteY6" fmla="*/ 9842 h 1079616"/>
                <a:gd name="connsiteX7" fmla="*/ 367633 w 842166"/>
                <a:gd name="connsiteY7" fmla="*/ 35657 h 1079616"/>
                <a:gd name="connsiteX8" fmla="*/ 832386 w 842166"/>
                <a:gd name="connsiteY8" fmla="*/ 837351 h 1079616"/>
                <a:gd name="connsiteX9" fmla="*/ 806504 w 842166"/>
                <a:gd name="connsiteY9" fmla="*/ 935553 h 1079616"/>
                <a:gd name="connsiteX10" fmla="*/ 805899 w 842166"/>
                <a:gd name="connsiteY10" fmla="*/ 935902 h 107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2166" h="1079616">
                  <a:moveTo>
                    <a:pt x="805899" y="935902"/>
                  </a:moveTo>
                  <a:lnTo>
                    <a:pt x="573143" y="1069938"/>
                  </a:lnTo>
                  <a:cubicBezTo>
                    <a:pt x="538604" y="1089837"/>
                    <a:pt x="494475" y="1078073"/>
                    <a:pt x="474424" y="1043618"/>
                  </a:cubicBezTo>
                  <a:lnTo>
                    <a:pt x="9670" y="241924"/>
                  </a:lnTo>
                  <a:cubicBezTo>
                    <a:pt x="-10195" y="207600"/>
                    <a:pt x="1526" y="163668"/>
                    <a:pt x="35851" y="143802"/>
                  </a:cubicBezTo>
                  <a:cubicBezTo>
                    <a:pt x="35956" y="143743"/>
                    <a:pt x="36057" y="143684"/>
                    <a:pt x="36158" y="143626"/>
                  </a:cubicBezTo>
                  <a:lnTo>
                    <a:pt x="268829" y="9842"/>
                  </a:lnTo>
                  <a:cubicBezTo>
                    <a:pt x="303259" y="-10201"/>
                    <a:pt x="347409" y="1336"/>
                    <a:pt x="367633" y="35657"/>
                  </a:cubicBezTo>
                  <a:lnTo>
                    <a:pt x="832386" y="837351"/>
                  </a:lnTo>
                  <a:cubicBezTo>
                    <a:pt x="852357" y="871617"/>
                    <a:pt x="840770" y="915582"/>
                    <a:pt x="806504" y="935553"/>
                  </a:cubicBezTo>
                  <a:cubicBezTo>
                    <a:pt x="806302" y="935670"/>
                    <a:pt x="806101" y="935788"/>
                    <a:pt x="805899" y="93590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4967A6AD-E339-3A3F-0438-677D93EE2EEE}"/>
                </a:ext>
              </a:extLst>
            </p:cNvPr>
            <p:cNvSpPr/>
            <p:nvPr/>
          </p:nvSpPr>
          <p:spPr>
            <a:xfrm>
              <a:off x="6723788" y="3678520"/>
              <a:ext cx="1053824" cy="1350976"/>
            </a:xfrm>
            <a:custGeom>
              <a:avLst/>
              <a:gdLst>
                <a:gd name="connsiteX0" fmla="*/ 1008730 w 1053824"/>
                <a:gd name="connsiteY0" fmla="*/ 1171354 h 1350976"/>
                <a:gd name="connsiteX1" fmla="*/ 717617 w 1053824"/>
                <a:gd name="connsiteY1" fmla="*/ 1338858 h 1350976"/>
                <a:gd name="connsiteX2" fmla="*/ 594008 w 1053824"/>
                <a:gd name="connsiteY2" fmla="*/ 1305895 h 1350976"/>
                <a:gd name="connsiteX3" fmla="*/ 12204 w 1053824"/>
                <a:gd name="connsiteY3" fmla="*/ 302390 h 1350976"/>
                <a:gd name="connsiteX4" fmla="*/ 44704 w 1053824"/>
                <a:gd name="connsiteY4" fmla="*/ 179492 h 1350976"/>
                <a:gd name="connsiteX5" fmla="*/ 44914 w 1053824"/>
                <a:gd name="connsiteY5" fmla="*/ 179370 h 1350976"/>
                <a:gd name="connsiteX6" fmla="*/ 336531 w 1053824"/>
                <a:gd name="connsiteY6" fmla="*/ 12119 h 1350976"/>
                <a:gd name="connsiteX7" fmla="*/ 460140 w 1053824"/>
                <a:gd name="connsiteY7" fmla="*/ 45081 h 1350976"/>
                <a:gd name="connsiteX8" fmla="*/ 1041776 w 1053824"/>
                <a:gd name="connsiteY8" fmla="*/ 1048502 h 1350976"/>
                <a:gd name="connsiteX9" fmla="*/ 1008847 w 1053824"/>
                <a:gd name="connsiteY9" fmla="*/ 1171287 h 1350976"/>
                <a:gd name="connsiteX10" fmla="*/ 1008730 w 1053824"/>
                <a:gd name="connsiteY10" fmla="*/ 1171354 h 135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3824" h="1350976">
                  <a:moveTo>
                    <a:pt x="1008730" y="1171354"/>
                  </a:moveTo>
                  <a:lnTo>
                    <a:pt x="717617" y="1338858"/>
                  </a:lnTo>
                  <a:cubicBezTo>
                    <a:pt x="674367" y="1363777"/>
                    <a:pt x="619108" y="1349041"/>
                    <a:pt x="594008" y="1305895"/>
                  </a:cubicBezTo>
                  <a:lnTo>
                    <a:pt x="12204" y="302390"/>
                  </a:lnTo>
                  <a:cubicBezTo>
                    <a:pt x="-12757" y="259476"/>
                    <a:pt x="1794" y="204453"/>
                    <a:pt x="44704" y="179492"/>
                  </a:cubicBezTo>
                  <a:cubicBezTo>
                    <a:pt x="44775" y="179450"/>
                    <a:pt x="44843" y="179412"/>
                    <a:pt x="44914" y="179370"/>
                  </a:cubicBezTo>
                  <a:lnTo>
                    <a:pt x="336531" y="12119"/>
                  </a:lnTo>
                  <a:cubicBezTo>
                    <a:pt x="379782" y="-12801"/>
                    <a:pt x="435040" y="1936"/>
                    <a:pt x="460140" y="45081"/>
                  </a:cubicBezTo>
                  <a:lnTo>
                    <a:pt x="1041776" y="1048502"/>
                  </a:lnTo>
                  <a:cubicBezTo>
                    <a:pt x="1066591" y="1091500"/>
                    <a:pt x="1051846" y="1146473"/>
                    <a:pt x="1008847" y="1171287"/>
                  </a:cubicBezTo>
                  <a:cubicBezTo>
                    <a:pt x="1008809" y="1171308"/>
                    <a:pt x="1008768" y="1171334"/>
                    <a:pt x="1008730" y="117135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2A80DF50-47D5-5048-536B-279DA2842242}"/>
                </a:ext>
              </a:extLst>
            </p:cNvPr>
            <p:cNvSpPr/>
            <p:nvPr/>
          </p:nvSpPr>
          <p:spPr>
            <a:xfrm>
              <a:off x="7389019" y="4650250"/>
              <a:ext cx="159094" cy="158421"/>
            </a:xfrm>
            <a:custGeom>
              <a:avLst/>
              <a:gdLst>
                <a:gd name="connsiteX0" fmla="*/ 0 w 159094"/>
                <a:gd name="connsiteY0" fmla="*/ 79211 h 158421"/>
                <a:gd name="connsiteX1" fmla="*/ 79547 w 159094"/>
                <a:gd name="connsiteY1" fmla="*/ 158422 h 158421"/>
                <a:gd name="connsiteX2" fmla="*/ 159094 w 159094"/>
                <a:gd name="connsiteY2" fmla="*/ 79211 h 158421"/>
                <a:gd name="connsiteX3" fmla="*/ 79547 w 159094"/>
                <a:gd name="connsiteY3" fmla="*/ 0 h 158421"/>
                <a:gd name="connsiteX4" fmla="*/ 0 w 159094"/>
                <a:gd name="connsiteY4" fmla="*/ 79211 h 15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094" h="158421">
                  <a:moveTo>
                    <a:pt x="0" y="79211"/>
                  </a:moveTo>
                  <a:cubicBezTo>
                    <a:pt x="0" y="122958"/>
                    <a:pt x="35615" y="158422"/>
                    <a:pt x="79547" y="158422"/>
                  </a:cubicBezTo>
                  <a:cubicBezTo>
                    <a:pt x="123479" y="158422"/>
                    <a:pt x="159094" y="122958"/>
                    <a:pt x="159094" y="79211"/>
                  </a:cubicBezTo>
                  <a:cubicBezTo>
                    <a:pt x="159094" y="35464"/>
                    <a:pt x="123479" y="0"/>
                    <a:pt x="79547" y="0"/>
                  </a:cubicBezTo>
                  <a:cubicBezTo>
                    <a:pt x="35615" y="0"/>
                    <a:pt x="0" y="35464"/>
                    <a:pt x="0" y="79211"/>
                  </a:cubicBezTo>
                  <a:close/>
                </a:path>
              </a:pathLst>
            </a:custGeom>
            <a:solidFill>
              <a:srgbClr val="FFFFFF"/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F29A1E11-7432-27F6-4B9B-2E2B06E92FC4}"/>
                </a:ext>
              </a:extLst>
            </p:cNvPr>
            <p:cNvSpPr/>
            <p:nvPr/>
          </p:nvSpPr>
          <p:spPr>
            <a:xfrm>
              <a:off x="4735427" y="3871116"/>
              <a:ext cx="688403" cy="1107061"/>
            </a:xfrm>
            <a:custGeom>
              <a:avLst/>
              <a:gdLst>
                <a:gd name="connsiteX0" fmla="*/ 383051 w 688403"/>
                <a:gd name="connsiteY0" fmla="*/ 3591 h 1107061"/>
                <a:gd name="connsiteX1" fmla="*/ 638510 w 688403"/>
                <a:gd name="connsiteY1" fmla="*/ 86586 h 1107061"/>
                <a:gd name="connsiteX2" fmla="*/ 684930 w 688403"/>
                <a:gd name="connsiteY2" fmla="*/ 177048 h 1107061"/>
                <a:gd name="connsiteX3" fmla="*/ 684842 w 688403"/>
                <a:gd name="connsiteY3" fmla="*/ 177317 h 1107061"/>
                <a:gd name="connsiteX4" fmla="*/ 396505 w 688403"/>
                <a:gd name="connsiteY4" fmla="*/ 1057381 h 1107061"/>
                <a:gd name="connsiteX5" fmla="*/ 305353 w 688403"/>
                <a:gd name="connsiteY5" fmla="*/ 1103461 h 1107061"/>
                <a:gd name="connsiteX6" fmla="*/ 49894 w 688403"/>
                <a:gd name="connsiteY6" fmla="*/ 1020466 h 1107061"/>
                <a:gd name="connsiteX7" fmla="*/ 3474 w 688403"/>
                <a:gd name="connsiteY7" fmla="*/ 930005 h 1107061"/>
                <a:gd name="connsiteX8" fmla="*/ 3646 w 688403"/>
                <a:gd name="connsiteY8" fmla="*/ 929483 h 1107061"/>
                <a:gd name="connsiteX9" fmla="*/ 291983 w 688403"/>
                <a:gd name="connsiteY9" fmla="*/ 49503 h 1107061"/>
                <a:gd name="connsiteX10" fmla="*/ 383051 w 688403"/>
                <a:gd name="connsiteY10" fmla="*/ 3591 h 1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8403" h="1107061">
                  <a:moveTo>
                    <a:pt x="383051" y="3591"/>
                  </a:moveTo>
                  <a:lnTo>
                    <a:pt x="638510" y="86586"/>
                  </a:lnTo>
                  <a:cubicBezTo>
                    <a:pt x="676307" y="98749"/>
                    <a:pt x="697089" y="139246"/>
                    <a:pt x="684930" y="177048"/>
                  </a:cubicBezTo>
                  <a:cubicBezTo>
                    <a:pt x="684901" y="177136"/>
                    <a:pt x="684871" y="177228"/>
                    <a:pt x="684842" y="177317"/>
                  </a:cubicBezTo>
                  <a:lnTo>
                    <a:pt x="396505" y="1057381"/>
                  </a:lnTo>
                  <a:cubicBezTo>
                    <a:pt x="384018" y="1095241"/>
                    <a:pt x="343243" y="1115851"/>
                    <a:pt x="305353" y="1103461"/>
                  </a:cubicBezTo>
                  <a:lnTo>
                    <a:pt x="49894" y="1020466"/>
                  </a:lnTo>
                  <a:cubicBezTo>
                    <a:pt x="12097" y="1008303"/>
                    <a:pt x="-8686" y="967802"/>
                    <a:pt x="3474" y="930005"/>
                  </a:cubicBezTo>
                  <a:cubicBezTo>
                    <a:pt x="3532" y="929832"/>
                    <a:pt x="3587" y="929656"/>
                    <a:pt x="3646" y="929483"/>
                  </a:cubicBezTo>
                  <a:lnTo>
                    <a:pt x="291983" y="49503"/>
                  </a:lnTo>
                  <a:cubicBezTo>
                    <a:pt x="304542" y="11756"/>
                    <a:pt x="345232" y="-8757"/>
                    <a:pt x="383051" y="359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497AAD2C-CD8A-94BA-D0FE-A0B0DCA018A2}"/>
                </a:ext>
              </a:extLst>
            </p:cNvPr>
            <p:cNvSpPr/>
            <p:nvPr/>
          </p:nvSpPr>
          <p:spPr>
            <a:xfrm>
              <a:off x="4414325" y="3673846"/>
              <a:ext cx="861145" cy="1385617"/>
            </a:xfrm>
            <a:custGeom>
              <a:avLst/>
              <a:gdLst>
                <a:gd name="connsiteX0" fmla="*/ 479218 w 861145"/>
                <a:gd name="connsiteY0" fmla="*/ 4432 h 1385617"/>
                <a:gd name="connsiteX1" fmla="*/ 798752 w 861145"/>
                <a:gd name="connsiteY1" fmla="*/ 108365 h 1385617"/>
                <a:gd name="connsiteX2" fmla="*/ 856760 w 861145"/>
                <a:gd name="connsiteY2" fmla="*/ 221749 h 1385617"/>
                <a:gd name="connsiteX3" fmla="*/ 856688 w 861145"/>
                <a:gd name="connsiteY3" fmla="*/ 221968 h 1385617"/>
                <a:gd name="connsiteX4" fmla="*/ 496035 w 861145"/>
                <a:gd name="connsiteY4" fmla="*/ 1323435 h 1385617"/>
                <a:gd name="connsiteX5" fmla="*/ 381928 w 861145"/>
                <a:gd name="connsiteY5" fmla="*/ 1381119 h 1385617"/>
                <a:gd name="connsiteX6" fmla="*/ 62394 w 861145"/>
                <a:gd name="connsiteY6" fmla="*/ 1277187 h 1385617"/>
                <a:gd name="connsiteX7" fmla="*/ 4386 w 861145"/>
                <a:gd name="connsiteY7" fmla="*/ 1163802 h 1385617"/>
                <a:gd name="connsiteX8" fmla="*/ 4458 w 861145"/>
                <a:gd name="connsiteY8" fmla="*/ 1163584 h 1385617"/>
                <a:gd name="connsiteX9" fmla="*/ 365363 w 861145"/>
                <a:gd name="connsiteY9" fmla="*/ 62032 h 1385617"/>
                <a:gd name="connsiteX10" fmla="*/ 479218 w 861145"/>
                <a:gd name="connsiteY10" fmla="*/ 4432 h 138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1145" h="1385617">
                  <a:moveTo>
                    <a:pt x="479218" y="4432"/>
                  </a:moveTo>
                  <a:lnTo>
                    <a:pt x="798752" y="108365"/>
                  </a:lnTo>
                  <a:cubicBezTo>
                    <a:pt x="846081" y="123656"/>
                    <a:pt x="872051" y="174420"/>
                    <a:pt x="856760" y="221749"/>
                  </a:cubicBezTo>
                  <a:cubicBezTo>
                    <a:pt x="856735" y="221820"/>
                    <a:pt x="856714" y="221896"/>
                    <a:pt x="856688" y="221968"/>
                  </a:cubicBezTo>
                  <a:lnTo>
                    <a:pt x="496035" y="1323435"/>
                  </a:lnTo>
                  <a:cubicBezTo>
                    <a:pt x="480387" y="1370814"/>
                    <a:pt x="429362" y="1396608"/>
                    <a:pt x="381928" y="1381119"/>
                  </a:cubicBezTo>
                  <a:lnTo>
                    <a:pt x="62394" y="1277187"/>
                  </a:lnTo>
                  <a:cubicBezTo>
                    <a:pt x="15065" y="1261895"/>
                    <a:pt x="-10905" y="1211131"/>
                    <a:pt x="4386" y="1163802"/>
                  </a:cubicBezTo>
                  <a:cubicBezTo>
                    <a:pt x="4411" y="1163731"/>
                    <a:pt x="4432" y="1163655"/>
                    <a:pt x="4458" y="1163584"/>
                  </a:cubicBezTo>
                  <a:lnTo>
                    <a:pt x="365363" y="62032"/>
                  </a:lnTo>
                  <a:cubicBezTo>
                    <a:pt x="381049" y="14817"/>
                    <a:pt x="431889" y="-10901"/>
                    <a:pt x="479218" y="44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1E3AD631-0A6C-F899-A60A-96E2CBDB9320}"/>
                </a:ext>
              </a:extLst>
            </p:cNvPr>
            <p:cNvSpPr/>
            <p:nvPr/>
          </p:nvSpPr>
          <p:spPr>
            <a:xfrm>
              <a:off x="4633756" y="4689395"/>
              <a:ext cx="159105" cy="158430"/>
            </a:xfrm>
            <a:custGeom>
              <a:avLst/>
              <a:gdLst>
                <a:gd name="connsiteX0" fmla="*/ 75323 w 159105"/>
                <a:gd name="connsiteY0" fmla="*/ 158315 h 158430"/>
                <a:gd name="connsiteX1" fmla="*/ 158991 w 159105"/>
                <a:gd name="connsiteY1" fmla="*/ 83468 h 158430"/>
                <a:gd name="connsiteX2" fmla="*/ 83791 w 159105"/>
                <a:gd name="connsiteY2" fmla="*/ 116 h 158430"/>
                <a:gd name="connsiteX3" fmla="*/ 83783 w 159105"/>
                <a:gd name="connsiteY3" fmla="*/ 116 h 158430"/>
                <a:gd name="connsiteX4" fmla="*/ 115 w 159105"/>
                <a:gd name="connsiteY4" fmla="*/ 74963 h 158430"/>
                <a:gd name="connsiteX5" fmla="*/ 75315 w 159105"/>
                <a:gd name="connsiteY5" fmla="*/ 158310 h 158430"/>
                <a:gd name="connsiteX6" fmla="*/ 75323 w 159105"/>
                <a:gd name="connsiteY6" fmla="*/ 158315 h 158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05" h="158430">
                  <a:moveTo>
                    <a:pt x="75323" y="158315"/>
                  </a:moveTo>
                  <a:cubicBezTo>
                    <a:pt x="119192" y="160661"/>
                    <a:pt x="156653" y="127152"/>
                    <a:pt x="158991" y="83468"/>
                  </a:cubicBezTo>
                  <a:cubicBezTo>
                    <a:pt x="161328" y="39784"/>
                    <a:pt x="127664" y="2466"/>
                    <a:pt x="83791" y="116"/>
                  </a:cubicBezTo>
                  <a:cubicBezTo>
                    <a:pt x="83787" y="116"/>
                    <a:pt x="83787" y="116"/>
                    <a:pt x="83783" y="116"/>
                  </a:cubicBezTo>
                  <a:cubicBezTo>
                    <a:pt x="39910" y="-2230"/>
                    <a:pt x="2453" y="31279"/>
                    <a:pt x="115" y="74963"/>
                  </a:cubicBezTo>
                  <a:cubicBezTo>
                    <a:pt x="-2227" y="118646"/>
                    <a:pt x="31442" y="155965"/>
                    <a:pt x="75315" y="158310"/>
                  </a:cubicBezTo>
                  <a:cubicBezTo>
                    <a:pt x="75315" y="158315"/>
                    <a:pt x="75319" y="158315"/>
                    <a:pt x="75323" y="158315"/>
                  </a:cubicBezTo>
                  <a:close/>
                </a:path>
              </a:pathLst>
            </a:custGeom>
            <a:solidFill>
              <a:srgbClr val="FFFFFF"/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883CE682-628E-34BE-EA02-B935EBBD6ACF}"/>
                </a:ext>
              </a:extLst>
            </p:cNvPr>
            <p:cNvSpPr/>
            <p:nvPr/>
          </p:nvSpPr>
          <p:spPr>
            <a:xfrm>
              <a:off x="5709952" y="4418252"/>
              <a:ext cx="200801" cy="199960"/>
            </a:xfrm>
            <a:custGeom>
              <a:avLst/>
              <a:gdLst>
                <a:gd name="connsiteX0" fmla="*/ 0 w 200801"/>
                <a:gd name="connsiteY0" fmla="*/ 99981 h 199960"/>
                <a:gd name="connsiteX1" fmla="*/ 100401 w 200801"/>
                <a:gd name="connsiteY1" fmla="*/ 199961 h 199960"/>
                <a:gd name="connsiteX2" fmla="*/ 200802 w 200801"/>
                <a:gd name="connsiteY2" fmla="*/ 99981 h 199960"/>
                <a:gd name="connsiteX3" fmla="*/ 100401 w 200801"/>
                <a:gd name="connsiteY3" fmla="*/ 0 h 199960"/>
                <a:gd name="connsiteX4" fmla="*/ 0 w 200801"/>
                <a:gd name="connsiteY4" fmla="*/ 99981 h 19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01" h="199960">
                  <a:moveTo>
                    <a:pt x="0" y="99981"/>
                  </a:moveTo>
                  <a:cubicBezTo>
                    <a:pt x="0" y="155197"/>
                    <a:pt x="44949" y="199961"/>
                    <a:pt x="100401" y="199961"/>
                  </a:cubicBezTo>
                  <a:cubicBezTo>
                    <a:pt x="155853" y="199961"/>
                    <a:pt x="200802" y="155197"/>
                    <a:pt x="200802" y="99981"/>
                  </a:cubicBezTo>
                  <a:cubicBezTo>
                    <a:pt x="200802" y="44764"/>
                    <a:pt x="155853" y="0"/>
                    <a:pt x="100401" y="0"/>
                  </a:cubicBezTo>
                  <a:cubicBezTo>
                    <a:pt x="44949" y="0"/>
                    <a:pt x="0" y="44764"/>
                    <a:pt x="0" y="999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60A9B294-7FAD-4534-A27B-4A9BA9DA4F45}"/>
              </a:ext>
            </a:extLst>
          </p:cNvPr>
          <p:cNvSpPr txBox="1"/>
          <p:nvPr/>
        </p:nvSpPr>
        <p:spPr>
          <a:xfrm>
            <a:off x="3682855" y="2173036"/>
            <a:ext cx="5316562" cy="3008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党政联席院务会纪要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党委会纪要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教学委员会纪要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聘任委员会纪要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学术委员会纪要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学位分会纪要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重要会议纪要：如战略研讨会等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系务会纪要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89CF8F8-1D06-49B6-908A-83C0EF40A67E}"/>
              </a:ext>
            </a:extLst>
          </p:cNvPr>
          <p:cNvSpPr txBox="1"/>
          <p:nvPr/>
        </p:nvSpPr>
        <p:spPr>
          <a:xfrm>
            <a:off x="831850" y="426614"/>
            <a:ext cx="4502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Heavy" panose="00020600040101010101" pitchFamily="18" charset="-122"/>
              </a:defRPr>
            </a:lvl1pPr>
          </a:lstStyle>
          <a:p>
            <a:r>
              <a:rPr lang="zh-CN" altLang="en-US" dirty="0">
                <a:sym typeface="阿里巴巴普惠体" panose="00020600040101010101" pitchFamily="18" charset="-122"/>
              </a:rPr>
              <a:t>归档内容细则及要求</a:t>
            </a:r>
          </a:p>
        </p:txBody>
      </p:sp>
    </p:spTree>
    <p:extLst>
      <p:ext uri="{BB962C8B-B14F-4D97-AF65-F5344CB8AC3E}">
        <p14:creationId xmlns:p14="http://schemas.microsoft.com/office/powerpoint/2010/main" val="5576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BAEC3FF-B213-5494-A09B-A66CD7DE2488}"/>
              </a:ext>
            </a:extLst>
          </p:cNvPr>
          <p:cNvGrpSpPr/>
          <p:nvPr/>
        </p:nvGrpSpPr>
        <p:grpSpPr>
          <a:xfrm>
            <a:off x="366487" y="573924"/>
            <a:ext cx="230413" cy="228601"/>
            <a:chOff x="614137" y="622300"/>
            <a:chExt cx="342900" cy="34925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B1045A6-3F2D-7617-E2B3-0DDAE8712D76}"/>
                </a:ext>
              </a:extLst>
            </p:cNvPr>
            <p:cNvSpPr/>
            <p:nvPr/>
          </p:nvSpPr>
          <p:spPr>
            <a:xfrm>
              <a:off x="614137" y="622300"/>
              <a:ext cx="342900" cy="349250"/>
            </a:xfrm>
            <a:prstGeom prst="ellipse">
              <a:avLst/>
            </a:prstGeom>
            <a:solidFill>
              <a:srgbClr val="458388"/>
            </a:solidFill>
            <a:ln w="1016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AD6C1DC-1DAE-1238-4865-CCAADC72AE45}"/>
                </a:ext>
              </a:extLst>
            </p:cNvPr>
            <p:cNvSpPr/>
            <p:nvPr/>
          </p:nvSpPr>
          <p:spPr>
            <a:xfrm>
              <a:off x="638630" y="647700"/>
              <a:ext cx="293913" cy="298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A9A6E74-E5F1-7F40-E1B7-0E9105002558}"/>
              </a:ext>
            </a:extLst>
          </p:cNvPr>
          <p:cNvCxnSpPr>
            <a:cxnSpLocks/>
          </p:cNvCxnSpPr>
          <p:nvPr/>
        </p:nvCxnSpPr>
        <p:spPr>
          <a:xfrm>
            <a:off x="4362450" y="688223"/>
            <a:ext cx="75311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42EFF83C-4CB2-E0D2-4FA5-D1B816173064}"/>
              </a:ext>
            </a:extLst>
          </p:cNvPr>
          <p:cNvSpPr/>
          <p:nvPr/>
        </p:nvSpPr>
        <p:spPr>
          <a:xfrm>
            <a:off x="3276600" y="1365387"/>
            <a:ext cx="4748770" cy="46355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类别细目</a:t>
            </a:r>
            <a:r>
              <a:rPr lang="en-US" altLang="zh-CN" sz="2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重大活动及会议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D362C5A-E713-18CF-E3A7-2A63D115E3EA}"/>
              </a:ext>
            </a:extLst>
          </p:cNvPr>
          <p:cNvGrpSpPr/>
          <p:nvPr/>
        </p:nvGrpSpPr>
        <p:grpSpPr>
          <a:xfrm>
            <a:off x="9509526" y="4067175"/>
            <a:ext cx="2526162" cy="2640535"/>
            <a:chOff x="4414325" y="2042517"/>
            <a:chExt cx="3363287" cy="3531718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857CA10-FEDA-9659-9472-151E6B4BE7F0}"/>
                </a:ext>
              </a:extLst>
            </p:cNvPr>
            <p:cNvSpPr/>
            <p:nvPr/>
          </p:nvSpPr>
          <p:spPr>
            <a:xfrm>
              <a:off x="4775819" y="2042517"/>
              <a:ext cx="2455366" cy="2505819"/>
            </a:xfrm>
            <a:custGeom>
              <a:avLst/>
              <a:gdLst>
                <a:gd name="connsiteX0" fmla="*/ 1821176 w 2455366"/>
                <a:gd name="connsiteY0" fmla="*/ 0 h 2505819"/>
                <a:gd name="connsiteX1" fmla="*/ 300362 w 2455366"/>
                <a:gd name="connsiteY1" fmla="*/ 0 h 2505819"/>
                <a:gd name="connsiteX2" fmla="*/ 0 w 2455366"/>
                <a:gd name="connsiteY2" fmla="*/ 301203 h 2505819"/>
                <a:gd name="connsiteX3" fmla="*/ 0 w 2455366"/>
                <a:gd name="connsiteY3" fmla="*/ 2505819 h 2505819"/>
                <a:gd name="connsiteX4" fmla="*/ 2455367 w 2455366"/>
                <a:gd name="connsiteY4" fmla="*/ 2505819 h 2505819"/>
                <a:gd name="connsiteX5" fmla="*/ 2455367 w 2455366"/>
                <a:gd name="connsiteY5" fmla="*/ 635873 h 250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5366" h="2505819">
                  <a:moveTo>
                    <a:pt x="1821176" y="0"/>
                  </a:moveTo>
                  <a:lnTo>
                    <a:pt x="300362" y="0"/>
                  </a:lnTo>
                  <a:cubicBezTo>
                    <a:pt x="134247" y="231"/>
                    <a:pt x="-231" y="135083"/>
                    <a:pt x="0" y="301203"/>
                  </a:cubicBezTo>
                  <a:lnTo>
                    <a:pt x="0" y="2505819"/>
                  </a:lnTo>
                  <a:lnTo>
                    <a:pt x="2455367" y="2505819"/>
                  </a:lnTo>
                  <a:lnTo>
                    <a:pt x="2455367" y="635873"/>
                  </a:lnTo>
                  <a:close/>
                </a:path>
              </a:pathLst>
            </a:custGeom>
            <a:solidFill>
              <a:srgbClr val="DEE2E6"/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C20E70D5-84EB-E478-F0FE-284F8B5CFD6E}"/>
                </a:ext>
              </a:extLst>
            </p:cNvPr>
            <p:cNvSpPr/>
            <p:nvPr/>
          </p:nvSpPr>
          <p:spPr>
            <a:xfrm>
              <a:off x="6595061" y="2042517"/>
              <a:ext cx="634106" cy="636377"/>
            </a:xfrm>
            <a:custGeom>
              <a:avLst/>
              <a:gdLst>
                <a:gd name="connsiteX0" fmla="*/ 634107 w 634106"/>
                <a:gd name="connsiteY0" fmla="*/ 636377 h 636377"/>
                <a:gd name="connsiteX1" fmla="*/ 150265 w 634106"/>
                <a:gd name="connsiteY1" fmla="*/ 636377 h 636377"/>
                <a:gd name="connsiteX2" fmla="*/ 0 w 634106"/>
                <a:gd name="connsiteY2" fmla="*/ 485692 h 636377"/>
                <a:gd name="connsiteX3" fmla="*/ 0 w 634106"/>
                <a:gd name="connsiteY3" fmla="*/ 0 h 63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106" h="636377">
                  <a:moveTo>
                    <a:pt x="634107" y="636377"/>
                  </a:moveTo>
                  <a:lnTo>
                    <a:pt x="150265" y="636377"/>
                  </a:lnTo>
                  <a:cubicBezTo>
                    <a:pt x="67170" y="636238"/>
                    <a:pt x="-93" y="568787"/>
                    <a:pt x="0" y="4856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68E96"/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299F1272-9E29-5122-0BEA-7B9410626E49}"/>
                </a:ext>
              </a:extLst>
            </p:cNvPr>
            <p:cNvSpPr/>
            <p:nvPr/>
          </p:nvSpPr>
          <p:spPr>
            <a:xfrm>
              <a:off x="5213413" y="2826889"/>
              <a:ext cx="1193459" cy="154385"/>
            </a:xfrm>
            <a:custGeom>
              <a:avLst/>
              <a:gdLst>
                <a:gd name="connsiteX0" fmla="*/ 77109 w 1193459"/>
                <a:gd name="connsiteY0" fmla="*/ 0 h 154385"/>
                <a:gd name="connsiteX1" fmla="*/ 1116351 w 1193459"/>
                <a:gd name="connsiteY1" fmla="*/ 0 h 154385"/>
                <a:gd name="connsiteX2" fmla="*/ 1193460 w 1193459"/>
                <a:gd name="connsiteY2" fmla="*/ 77109 h 154385"/>
                <a:gd name="connsiteX3" fmla="*/ 1193460 w 1193459"/>
                <a:gd name="connsiteY3" fmla="*/ 77277 h 154385"/>
                <a:gd name="connsiteX4" fmla="*/ 1116351 w 1193459"/>
                <a:gd name="connsiteY4" fmla="*/ 154385 h 154385"/>
                <a:gd name="connsiteX5" fmla="*/ 77109 w 1193459"/>
                <a:gd name="connsiteY5" fmla="*/ 154385 h 154385"/>
                <a:gd name="connsiteX6" fmla="*/ 0 w 1193459"/>
                <a:gd name="connsiteY6" fmla="*/ 77277 h 154385"/>
                <a:gd name="connsiteX7" fmla="*/ 0 w 1193459"/>
                <a:gd name="connsiteY7" fmla="*/ 77109 h 154385"/>
                <a:gd name="connsiteX8" fmla="*/ 77109 w 1193459"/>
                <a:gd name="connsiteY8" fmla="*/ 0 h 15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3459" h="154385">
                  <a:moveTo>
                    <a:pt x="77109" y="0"/>
                  </a:moveTo>
                  <a:lnTo>
                    <a:pt x="1116351" y="0"/>
                  </a:lnTo>
                  <a:cubicBezTo>
                    <a:pt x="1167758" y="0"/>
                    <a:pt x="1193460" y="25701"/>
                    <a:pt x="1193460" y="77109"/>
                  </a:cubicBezTo>
                  <a:lnTo>
                    <a:pt x="1193460" y="77277"/>
                  </a:lnTo>
                  <a:cubicBezTo>
                    <a:pt x="1193460" y="128684"/>
                    <a:pt x="1167758" y="154385"/>
                    <a:pt x="1116351" y="154385"/>
                  </a:cubicBezTo>
                  <a:lnTo>
                    <a:pt x="77109" y="154385"/>
                  </a:lnTo>
                  <a:cubicBezTo>
                    <a:pt x="25701" y="154385"/>
                    <a:pt x="0" y="128684"/>
                    <a:pt x="0" y="77277"/>
                  </a:cubicBezTo>
                  <a:lnTo>
                    <a:pt x="0" y="77109"/>
                  </a:lnTo>
                  <a:cubicBezTo>
                    <a:pt x="0" y="25701"/>
                    <a:pt x="25701" y="0"/>
                    <a:pt x="77109" y="0"/>
                  </a:cubicBezTo>
                  <a:close/>
                </a:path>
              </a:pathLst>
            </a:custGeom>
            <a:solidFill>
              <a:srgbClr val="ADB5BD"/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C7255531-7836-8CD7-C06E-B56C2A733B62}"/>
                </a:ext>
              </a:extLst>
            </p:cNvPr>
            <p:cNvSpPr/>
            <p:nvPr/>
          </p:nvSpPr>
          <p:spPr>
            <a:xfrm>
              <a:off x="5213413" y="3365051"/>
              <a:ext cx="1580263" cy="154385"/>
            </a:xfrm>
            <a:custGeom>
              <a:avLst/>
              <a:gdLst>
                <a:gd name="connsiteX0" fmla="*/ 77109 w 1580263"/>
                <a:gd name="connsiteY0" fmla="*/ 0 h 154385"/>
                <a:gd name="connsiteX1" fmla="*/ 1503155 w 1580263"/>
                <a:gd name="connsiteY1" fmla="*/ 0 h 154385"/>
                <a:gd name="connsiteX2" fmla="*/ 1580264 w 1580263"/>
                <a:gd name="connsiteY2" fmla="*/ 77109 h 154385"/>
                <a:gd name="connsiteX3" fmla="*/ 1580264 w 1580263"/>
                <a:gd name="connsiteY3" fmla="*/ 77277 h 154385"/>
                <a:gd name="connsiteX4" fmla="*/ 1503155 w 1580263"/>
                <a:gd name="connsiteY4" fmla="*/ 154385 h 154385"/>
                <a:gd name="connsiteX5" fmla="*/ 77109 w 1580263"/>
                <a:gd name="connsiteY5" fmla="*/ 154385 h 154385"/>
                <a:gd name="connsiteX6" fmla="*/ 0 w 1580263"/>
                <a:gd name="connsiteY6" fmla="*/ 77277 h 154385"/>
                <a:gd name="connsiteX7" fmla="*/ 0 w 1580263"/>
                <a:gd name="connsiteY7" fmla="*/ 77109 h 154385"/>
                <a:gd name="connsiteX8" fmla="*/ 77109 w 1580263"/>
                <a:gd name="connsiteY8" fmla="*/ 0 h 15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0263" h="154385">
                  <a:moveTo>
                    <a:pt x="77109" y="0"/>
                  </a:moveTo>
                  <a:lnTo>
                    <a:pt x="1503155" y="0"/>
                  </a:lnTo>
                  <a:cubicBezTo>
                    <a:pt x="1554562" y="0"/>
                    <a:pt x="1580264" y="25701"/>
                    <a:pt x="1580264" y="77109"/>
                  </a:cubicBezTo>
                  <a:lnTo>
                    <a:pt x="1580264" y="77277"/>
                  </a:lnTo>
                  <a:cubicBezTo>
                    <a:pt x="1580264" y="128684"/>
                    <a:pt x="1554562" y="154385"/>
                    <a:pt x="1503155" y="154385"/>
                  </a:cubicBezTo>
                  <a:lnTo>
                    <a:pt x="77109" y="154385"/>
                  </a:lnTo>
                  <a:cubicBezTo>
                    <a:pt x="25701" y="154385"/>
                    <a:pt x="0" y="128684"/>
                    <a:pt x="0" y="77277"/>
                  </a:cubicBezTo>
                  <a:lnTo>
                    <a:pt x="0" y="77109"/>
                  </a:lnTo>
                  <a:cubicBezTo>
                    <a:pt x="0" y="25701"/>
                    <a:pt x="25701" y="0"/>
                    <a:pt x="77109" y="0"/>
                  </a:cubicBezTo>
                  <a:close/>
                </a:path>
              </a:pathLst>
            </a:custGeom>
            <a:solidFill>
              <a:srgbClr val="ADB5BD"/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63EF0806-5711-853A-3AD3-038225DF699F}"/>
                </a:ext>
              </a:extLst>
            </p:cNvPr>
            <p:cNvSpPr/>
            <p:nvPr/>
          </p:nvSpPr>
          <p:spPr>
            <a:xfrm>
              <a:off x="6057908" y="4552372"/>
              <a:ext cx="846857" cy="783922"/>
            </a:xfrm>
            <a:custGeom>
              <a:avLst/>
              <a:gdLst>
                <a:gd name="connsiteX0" fmla="*/ 807748 w 846857"/>
                <a:gd name="connsiteY0" fmla="*/ 729715 h 783922"/>
                <a:gd name="connsiteX1" fmla="*/ 583822 w 846857"/>
                <a:gd name="connsiteY1" fmla="*/ 745019 h 783922"/>
                <a:gd name="connsiteX2" fmla="*/ 0 w 846857"/>
                <a:gd name="connsiteY2" fmla="*/ 238389 h 783922"/>
                <a:gd name="connsiteX3" fmla="*/ 208538 w 846857"/>
                <a:gd name="connsiteY3" fmla="*/ 0 h 783922"/>
                <a:gd name="connsiteX4" fmla="*/ 792360 w 846857"/>
                <a:gd name="connsiteY4" fmla="*/ 506630 h 783922"/>
                <a:gd name="connsiteX5" fmla="*/ 808459 w 846857"/>
                <a:gd name="connsiteY5" fmla="*/ 728899 h 783922"/>
                <a:gd name="connsiteX6" fmla="*/ 807748 w 846857"/>
                <a:gd name="connsiteY6" fmla="*/ 729715 h 78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857" h="783922">
                  <a:moveTo>
                    <a:pt x="807748" y="729715"/>
                  </a:moveTo>
                  <a:cubicBezTo>
                    <a:pt x="750014" y="795526"/>
                    <a:pt x="649974" y="802362"/>
                    <a:pt x="583822" y="745019"/>
                  </a:cubicBezTo>
                  <a:lnTo>
                    <a:pt x="0" y="238389"/>
                  </a:lnTo>
                  <a:lnTo>
                    <a:pt x="208538" y="0"/>
                  </a:lnTo>
                  <a:lnTo>
                    <a:pt x="792360" y="506630"/>
                  </a:lnTo>
                  <a:cubicBezTo>
                    <a:pt x="858184" y="563561"/>
                    <a:pt x="865391" y="663075"/>
                    <a:pt x="808459" y="728899"/>
                  </a:cubicBezTo>
                  <a:cubicBezTo>
                    <a:pt x="808223" y="729172"/>
                    <a:pt x="807988" y="729446"/>
                    <a:pt x="807748" y="7297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AEBCF62F-6D71-7523-F7E6-8E060795E65B}"/>
                </a:ext>
              </a:extLst>
            </p:cNvPr>
            <p:cNvSpPr/>
            <p:nvPr/>
          </p:nvSpPr>
          <p:spPr>
            <a:xfrm>
              <a:off x="5911931" y="4787314"/>
              <a:ext cx="749031" cy="693492"/>
            </a:xfrm>
            <a:custGeom>
              <a:avLst/>
              <a:gdLst>
                <a:gd name="connsiteX0" fmla="*/ 714663 w 749031"/>
                <a:gd name="connsiteY0" fmla="*/ 645543 h 693492"/>
                <a:gd name="connsiteX1" fmla="*/ 516552 w 749031"/>
                <a:gd name="connsiteY1" fmla="*/ 659081 h 693492"/>
                <a:gd name="connsiteX2" fmla="*/ 0 w 749031"/>
                <a:gd name="connsiteY2" fmla="*/ 210892 h 693492"/>
                <a:gd name="connsiteX3" fmla="*/ 184068 w 749031"/>
                <a:gd name="connsiteY3" fmla="*/ 0 h 693492"/>
                <a:gd name="connsiteX4" fmla="*/ 700704 w 749031"/>
                <a:gd name="connsiteY4" fmla="*/ 448273 h 693492"/>
                <a:gd name="connsiteX5" fmla="*/ 715109 w 749031"/>
                <a:gd name="connsiteY5" fmla="*/ 645030 h 693492"/>
                <a:gd name="connsiteX6" fmla="*/ 714663 w 749031"/>
                <a:gd name="connsiteY6" fmla="*/ 645543 h 69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031" h="693492">
                  <a:moveTo>
                    <a:pt x="714663" y="645543"/>
                  </a:moveTo>
                  <a:cubicBezTo>
                    <a:pt x="663580" y="703757"/>
                    <a:pt x="575081" y="709803"/>
                    <a:pt x="516552" y="659081"/>
                  </a:cubicBezTo>
                  <a:lnTo>
                    <a:pt x="0" y="210892"/>
                  </a:lnTo>
                  <a:lnTo>
                    <a:pt x="184068" y="0"/>
                  </a:lnTo>
                  <a:lnTo>
                    <a:pt x="700704" y="448273"/>
                  </a:lnTo>
                  <a:cubicBezTo>
                    <a:pt x="759015" y="498629"/>
                    <a:pt x="765465" y="586719"/>
                    <a:pt x="715109" y="645030"/>
                  </a:cubicBezTo>
                  <a:cubicBezTo>
                    <a:pt x="714957" y="645202"/>
                    <a:pt x="714810" y="645375"/>
                    <a:pt x="714663" y="64554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537B987-016C-C5E3-C308-0FCDF11B82BA}"/>
                </a:ext>
              </a:extLst>
            </p:cNvPr>
            <p:cNvSpPr/>
            <p:nvPr/>
          </p:nvSpPr>
          <p:spPr>
            <a:xfrm>
              <a:off x="5777222" y="4991815"/>
              <a:ext cx="629161" cy="582420"/>
            </a:xfrm>
            <a:custGeom>
              <a:avLst/>
              <a:gdLst>
                <a:gd name="connsiteX0" fmla="*/ 600135 w 629161"/>
                <a:gd name="connsiteY0" fmla="*/ 542115 h 582420"/>
                <a:gd name="connsiteX1" fmla="*/ 433809 w 629161"/>
                <a:gd name="connsiteY1" fmla="*/ 553551 h 582420"/>
                <a:gd name="connsiteX2" fmla="*/ 0 w 629161"/>
                <a:gd name="connsiteY2" fmla="*/ 177089 h 582420"/>
                <a:gd name="connsiteX3" fmla="*/ 154890 w 629161"/>
                <a:gd name="connsiteY3" fmla="*/ 0 h 582420"/>
                <a:gd name="connsiteX4" fmla="*/ 588699 w 629161"/>
                <a:gd name="connsiteY4" fmla="*/ 376377 h 582420"/>
                <a:gd name="connsiteX5" fmla="*/ 600581 w 629161"/>
                <a:gd name="connsiteY5" fmla="*/ 541606 h 582420"/>
                <a:gd name="connsiteX6" fmla="*/ 600135 w 629161"/>
                <a:gd name="connsiteY6" fmla="*/ 542115 h 58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161" h="582420">
                  <a:moveTo>
                    <a:pt x="600135" y="542115"/>
                  </a:moveTo>
                  <a:cubicBezTo>
                    <a:pt x="557276" y="591020"/>
                    <a:pt x="482963" y="596133"/>
                    <a:pt x="433809" y="553551"/>
                  </a:cubicBezTo>
                  <a:lnTo>
                    <a:pt x="0" y="177089"/>
                  </a:lnTo>
                  <a:lnTo>
                    <a:pt x="154890" y="0"/>
                  </a:lnTo>
                  <a:lnTo>
                    <a:pt x="588699" y="376377"/>
                  </a:lnTo>
                  <a:cubicBezTo>
                    <a:pt x="637605" y="418724"/>
                    <a:pt x="642923" y="492696"/>
                    <a:pt x="600581" y="541606"/>
                  </a:cubicBezTo>
                  <a:cubicBezTo>
                    <a:pt x="600434" y="541774"/>
                    <a:pt x="600283" y="541947"/>
                    <a:pt x="600135" y="5421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2444D46-BC1A-3D6F-5ED7-558DF383C1EE}"/>
                </a:ext>
              </a:extLst>
            </p:cNvPr>
            <p:cNvSpPr/>
            <p:nvPr/>
          </p:nvSpPr>
          <p:spPr>
            <a:xfrm>
              <a:off x="5532611" y="4982818"/>
              <a:ext cx="629180" cy="582420"/>
            </a:xfrm>
            <a:custGeom>
              <a:avLst/>
              <a:gdLst>
                <a:gd name="connsiteX0" fmla="*/ 600304 w 629180"/>
                <a:gd name="connsiteY0" fmla="*/ 542115 h 582420"/>
                <a:gd name="connsiteX1" fmla="*/ 433978 w 629180"/>
                <a:gd name="connsiteY1" fmla="*/ 553551 h 582420"/>
                <a:gd name="connsiteX2" fmla="*/ 0 w 629180"/>
                <a:gd name="connsiteY2" fmla="*/ 177089 h 582420"/>
                <a:gd name="connsiteX3" fmla="*/ 154890 w 629180"/>
                <a:gd name="connsiteY3" fmla="*/ 0 h 582420"/>
                <a:gd name="connsiteX4" fmla="*/ 588615 w 629180"/>
                <a:gd name="connsiteY4" fmla="*/ 376461 h 582420"/>
                <a:gd name="connsiteX5" fmla="*/ 600686 w 629180"/>
                <a:gd name="connsiteY5" fmla="*/ 541673 h 582420"/>
                <a:gd name="connsiteX6" fmla="*/ 600304 w 629180"/>
                <a:gd name="connsiteY6" fmla="*/ 542115 h 58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180" h="582420">
                  <a:moveTo>
                    <a:pt x="600304" y="542115"/>
                  </a:moveTo>
                  <a:cubicBezTo>
                    <a:pt x="557444" y="591020"/>
                    <a:pt x="483131" y="596133"/>
                    <a:pt x="433978" y="553551"/>
                  </a:cubicBezTo>
                  <a:lnTo>
                    <a:pt x="0" y="177089"/>
                  </a:lnTo>
                  <a:lnTo>
                    <a:pt x="154890" y="0"/>
                  </a:lnTo>
                  <a:lnTo>
                    <a:pt x="588615" y="376461"/>
                  </a:lnTo>
                  <a:cubicBezTo>
                    <a:pt x="637571" y="418749"/>
                    <a:pt x="642974" y="492717"/>
                    <a:pt x="600686" y="541673"/>
                  </a:cubicBezTo>
                  <a:cubicBezTo>
                    <a:pt x="600560" y="541820"/>
                    <a:pt x="600430" y="541967"/>
                    <a:pt x="600304" y="5421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D1D25AA7-C0AD-1AC2-4DAC-8FD73CC676D0}"/>
                </a:ext>
              </a:extLst>
            </p:cNvPr>
            <p:cNvSpPr/>
            <p:nvPr/>
          </p:nvSpPr>
          <p:spPr>
            <a:xfrm>
              <a:off x="5114862" y="4121758"/>
              <a:ext cx="1858846" cy="1385953"/>
            </a:xfrm>
            <a:custGeom>
              <a:avLst/>
              <a:gdLst>
                <a:gd name="connsiteX0" fmla="*/ 1858847 w 1858846"/>
                <a:gd name="connsiteY0" fmla="*/ 893266 h 1385953"/>
                <a:gd name="connsiteX1" fmla="*/ 1763155 w 1858846"/>
                <a:gd name="connsiteY1" fmla="*/ 961209 h 1385953"/>
                <a:gd name="connsiteX2" fmla="*/ 1221124 w 1858846"/>
                <a:gd name="connsiteY2" fmla="*/ 1348013 h 1385953"/>
                <a:gd name="connsiteX3" fmla="*/ 879475 w 1858846"/>
                <a:gd name="connsiteY3" fmla="*/ 1385180 h 1385953"/>
                <a:gd name="connsiteX4" fmla="*/ 781513 w 1858846"/>
                <a:gd name="connsiteY4" fmla="*/ 1355245 h 1385953"/>
                <a:gd name="connsiteX5" fmla="*/ 0 w 1858846"/>
                <a:gd name="connsiteY5" fmla="*/ 692968 h 1385953"/>
                <a:gd name="connsiteX6" fmla="*/ 40026 w 1858846"/>
                <a:gd name="connsiteY6" fmla="*/ 0 h 1385953"/>
                <a:gd name="connsiteX7" fmla="*/ 722063 w 1858846"/>
                <a:gd name="connsiteY7" fmla="*/ 8409 h 1385953"/>
                <a:gd name="connsiteX8" fmla="*/ 780924 w 1858846"/>
                <a:gd name="connsiteY8" fmla="*/ 6391 h 1385953"/>
                <a:gd name="connsiteX9" fmla="*/ 1195562 w 1858846"/>
                <a:gd name="connsiteY9" fmla="*/ 46669 h 1385953"/>
                <a:gd name="connsiteX10" fmla="*/ 1197496 w 1858846"/>
                <a:gd name="connsiteY10" fmla="*/ 47089 h 1385953"/>
                <a:gd name="connsiteX11" fmla="*/ 1559746 w 1858846"/>
                <a:gd name="connsiteY11" fmla="*/ 125712 h 138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8846" h="1385953">
                  <a:moveTo>
                    <a:pt x="1858847" y="893266"/>
                  </a:moveTo>
                  <a:lnTo>
                    <a:pt x="1763155" y="961209"/>
                  </a:lnTo>
                  <a:lnTo>
                    <a:pt x="1221124" y="1348013"/>
                  </a:lnTo>
                  <a:lnTo>
                    <a:pt x="879475" y="1385180"/>
                  </a:lnTo>
                  <a:cubicBezTo>
                    <a:pt x="844099" y="1389061"/>
                    <a:pt x="808677" y="1378239"/>
                    <a:pt x="781513" y="1355245"/>
                  </a:cubicBezTo>
                  <a:lnTo>
                    <a:pt x="0" y="692968"/>
                  </a:lnTo>
                  <a:lnTo>
                    <a:pt x="40026" y="0"/>
                  </a:lnTo>
                  <a:lnTo>
                    <a:pt x="722063" y="8409"/>
                  </a:lnTo>
                  <a:cubicBezTo>
                    <a:pt x="741739" y="7400"/>
                    <a:pt x="761416" y="6643"/>
                    <a:pt x="780924" y="6391"/>
                  </a:cubicBezTo>
                  <a:cubicBezTo>
                    <a:pt x="920228" y="3797"/>
                    <a:pt x="1059365" y="17310"/>
                    <a:pt x="1195562" y="46669"/>
                  </a:cubicBezTo>
                  <a:lnTo>
                    <a:pt x="1197496" y="47089"/>
                  </a:lnTo>
                  <a:lnTo>
                    <a:pt x="1559746" y="1257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B9D0ECB4-FBE7-9745-B7E8-53B9EDA3A670}"/>
                </a:ext>
              </a:extLst>
            </p:cNvPr>
            <p:cNvSpPr/>
            <p:nvPr/>
          </p:nvSpPr>
          <p:spPr>
            <a:xfrm>
              <a:off x="5657330" y="4129146"/>
              <a:ext cx="1480855" cy="953820"/>
            </a:xfrm>
            <a:custGeom>
              <a:avLst/>
              <a:gdLst>
                <a:gd name="connsiteX0" fmla="*/ 1480855 w 1480855"/>
                <a:gd name="connsiteY0" fmla="*/ 786234 h 953820"/>
                <a:gd name="connsiteX1" fmla="*/ 1220687 w 1480855"/>
                <a:gd name="connsiteY1" fmla="*/ 953821 h 953820"/>
                <a:gd name="connsiteX2" fmla="*/ 1214633 w 1480855"/>
                <a:gd name="connsiteY2" fmla="*/ 949448 h 953820"/>
                <a:gd name="connsiteX3" fmla="*/ 635351 w 1480855"/>
                <a:gd name="connsiteY3" fmla="*/ 372437 h 953820"/>
                <a:gd name="connsiteX4" fmla="*/ 267131 w 1480855"/>
                <a:gd name="connsiteY4" fmla="*/ 494869 h 953820"/>
                <a:gd name="connsiteX5" fmla="*/ 10578 w 1480855"/>
                <a:gd name="connsiteY5" fmla="*/ 444416 h 953820"/>
                <a:gd name="connsiteX6" fmla="*/ 355339 w 1480855"/>
                <a:gd name="connsiteY6" fmla="*/ 348 h 953820"/>
                <a:gd name="connsiteX7" fmla="*/ 653094 w 1480855"/>
                <a:gd name="connsiteY7" fmla="*/ 39029 h 953820"/>
                <a:gd name="connsiteX8" fmla="*/ 655028 w 1480855"/>
                <a:gd name="connsiteY8" fmla="*/ 39449 h 953820"/>
                <a:gd name="connsiteX9" fmla="*/ 1017279 w 1480855"/>
                <a:gd name="connsiteY9" fmla="*/ 118071 h 95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0855" h="953820">
                  <a:moveTo>
                    <a:pt x="1480855" y="786234"/>
                  </a:moveTo>
                  <a:lnTo>
                    <a:pt x="1220687" y="953821"/>
                  </a:lnTo>
                  <a:lnTo>
                    <a:pt x="1214633" y="949448"/>
                  </a:lnTo>
                  <a:cubicBezTo>
                    <a:pt x="1214633" y="949448"/>
                    <a:pt x="683029" y="419695"/>
                    <a:pt x="635351" y="372437"/>
                  </a:cubicBezTo>
                  <a:cubicBezTo>
                    <a:pt x="587674" y="325180"/>
                    <a:pt x="420423" y="407418"/>
                    <a:pt x="267131" y="494869"/>
                  </a:cubicBezTo>
                  <a:cubicBezTo>
                    <a:pt x="151425" y="560878"/>
                    <a:pt x="56406" y="552638"/>
                    <a:pt x="10578" y="444416"/>
                  </a:cubicBezTo>
                  <a:cubicBezTo>
                    <a:pt x="-70903" y="252444"/>
                    <a:pt x="344744" y="9766"/>
                    <a:pt x="355339" y="348"/>
                  </a:cubicBezTo>
                  <a:cubicBezTo>
                    <a:pt x="494588" y="-2258"/>
                    <a:pt x="516871" y="9682"/>
                    <a:pt x="653094" y="39029"/>
                  </a:cubicBezTo>
                  <a:lnTo>
                    <a:pt x="655028" y="39449"/>
                  </a:lnTo>
                  <a:lnTo>
                    <a:pt x="1017279" y="11807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8EB17732-9B13-790C-BFFE-AC86AB1C4A97}"/>
                </a:ext>
              </a:extLst>
            </p:cNvPr>
            <p:cNvSpPr/>
            <p:nvPr/>
          </p:nvSpPr>
          <p:spPr>
            <a:xfrm>
              <a:off x="6629705" y="3949290"/>
              <a:ext cx="842166" cy="1079616"/>
            </a:xfrm>
            <a:custGeom>
              <a:avLst/>
              <a:gdLst>
                <a:gd name="connsiteX0" fmla="*/ 805899 w 842166"/>
                <a:gd name="connsiteY0" fmla="*/ 935902 h 1079616"/>
                <a:gd name="connsiteX1" fmla="*/ 573143 w 842166"/>
                <a:gd name="connsiteY1" fmla="*/ 1069938 h 1079616"/>
                <a:gd name="connsiteX2" fmla="*/ 474424 w 842166"/>
                <a:gd name="connsiteY2" fmla="*/ 1043618 h 1079616"/>
                <a:gd name="connsiteX3" fmla="*/ 9670 w 842166"/>
                <a:gd name="connsiteY3" fmla="*/ 241924 h 1079616"/>
                <a:gd name="connsiteX4" fmla="*/ 35851 w 842166"/>
                <a:gd name="connsiteY4" fmla="*/ 143802 h 1079616"/>
                <a:gd name="connsiteX5" fmla="*/ 36158 w 842166"/>
                <a:gd name="connsiteY5" fmla="*/ 143626 h 1079616"/>
                <a:gd name="connsiteX6" fmla="*/ 268829 w 842166"/>
                <a:gd name="connsiteY6" fmla="*/ 9842 h 1079616"/>
                <a:gd name="connsiteX7" fmla="*/ 367633 w 842166"/>
                <a:gd name="connsiteY7" fmla="*/ 35657 h 1079616"/>
                <a:gd name="connsiteX8" fmla="*/ 832386 w 842166"/>
                <a:gd name="connsiteY8" fmla="*/ 837351 h 1079616"/>
                <a:gd name="connsiteX9" fmla="*/ 806504 w 842166"/>
                <a:gd name="connsiteY9" fmla="*/ 935553 h 1079616"/>
                <a:gd name="connsiteX10" fmla="*/ 805899 w 842166"/>
                <a:gd name="connsiteY10" fmla="*/ 935902 h 107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2166" h="1079616">
                  <a:moveTo>
                    <a:pt x="805899" y="935902"/>
                  </a:moveTo>
                  <a:lnTo>
                    <a:pt x="573143" y="1069938"/>
                  </a:lnTo>
                  <a:cubicBezTo>
                    <a:pt x="538604" y="1089837"/>
                    <a:pt x="494475" y="1078073"/>
                    <a:pt x="474424" y="1043618"/>
                  </a:cubicBezTo>
                  <a:lnTo>
                    <a:pt x="9670" y="241924"/>
                  </a:lnTo>
                  <a:cubicBezTo>
                    <a:pt x="-10195" y="207600"/>
                    <a:pt x="1526" y="163668"/>
                    <a:pt x="35851" y="143802"/>
                  </a:cubicBezTo>
                  <a:cubicBezTo>
                    <a:pt x="35956" y="143743"/>
                    <a:pt x="36057" y="143684"/>
                    <a:pt x="36158" y="143626"/>
                  </a:cubicBezTo>
                  <a:lnTo>
                    <a:pt x="268829" y="9842"/>
                  </a:lnTo>
                  <a:cubicBezTo>
                    <a:pt x="303259" y="-10201"/>
                    <a:pt x="347409" y="1336"/>
                    <a:pt x="367633" y="35657"/>
                  </a:cubicBezTo>
                  <a:lnTo>
                    <a:pt x="832386" y="837351"/>
                  </a:lnTo>
                  <a:cubicBezTo>
                    <a:pt x="852357" y="871617"/>
                    <a:pt x="840770" y="915582"/>
                    <a:pt x="806504" y="935553"/>
                  </a:cubicBezTo>
                  <a:cubicBezTo>
                    <a:pt x="806302" y="935670"/>
                    <a:pt x="806101" y="935788"/>
                    <a:pt x="805899" y="93590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4967A6AD-E339-3A3F-0438-677D93EE2EEE}"/>
                </a:ext>
              </a:extLst>
            </p:cNvPr>
            <p:cNvSpPr/>
            <p:nvPr/>
          </p:nvSpPr>
          <p:spPr>
            <a:xfrm>
              <a:off x="6723788" y="3678520"/>
              <a:ext cx="1053824" cy="1350976"/>
            </a:xfrm>
            <a:custGeom>
              <a:avLst/>
              <a:gdLst>
                <a:gd name="connsiteX0" fmla="*/ 1008730 w 1053824"/>
                <a:gd name="connsiteY0" fmla="*/ 1171354 h 1350976"/>
                <a:gd name="connsiteX1" fmla="*/ 717617 w 1053824"/>
                <a:gd name="connsiteY1" fmla="*/ 1338858 h 1350976"/>
                <a:gd name="connsiteX2" fmla="*/ 594008 w 1053824"/>
                <a:gd name="connsiteY2" fmla="*/ 1305895 h 1350976"/>
                <a:gd name="connsiteX3" fmla="*/ 12204 w 1053824"/>
                <a:gd name="connsiteY3" fmla="*/ 302390 h 1350976"/>
                <a:gd name="connsiteX4" fmla="*/ 44704 w 1053824"/>
                <a:gd name="connsiteY4" fmla="*/ 179492 h 1350976"/>
                <a:gd name="connsiteX5" fmla="*/ 44914 w 1053824"/>
                <a:gd name="connsiteY5" fmla="*/ 179370 h 1350976"/>
                <a:gd name="connsiteX6" fmla="*/ 336531 w 1053824"/>
                <a:gd name="connsiteY6" fmla="*/ 12119 h 1350976"/>
                <a:gd name="connsiteX7" fmla="*/ 460140 w 1053824"/>
                <a:gd name="connsiteY7" fmla="*/ 45081 h 1350976"/>
                <a:gd name="connsiteX8" fmla="*/ 1041776 w 1053824"/>
                <a:gd name="connsiteY8" fmla="*/ 1048502 h 1350976"/>
                <a:gd name="connsiteX9" fmla="*/ 1008847 w 1053824"/>
                <a:gd name="connsiteY9" fmla="*/ 1171287 h 1350976"/>
                <a:gd name="connsiteX10" fmla="*/ 1008730 w 1053824"/>
                <a:gd name="connsiteY10" fmla="*/ 1171354 h 135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3824" h="1350976">
                  <a:moveTo>
                    <a:pt x="1008730" y="1171354"/>
                  </a:moveTo>
                  <a:lnTo>
                    <a:pt x="717617" y="1338858"/>
                  </a:lnTo>
                  <a:cubicBezTo>
                    <a:pt x="674367" y="1363777"/>
                    <a:pt x="619108" y="1349041"/>
                    <a:pt x="594008" y="1305895"/>
                  </a:cubicBezTo>
                  <a:lnTo>
                    <a:pt x="12204" y="302390"/>
                  </a:lnTo>
                  <a:cubicBezTo>
                    <a:pt x="-12757" y="259476"/>
                    <a:pt x="1794" y="204453"/>
                    <a:pt x="44704" y="179492"/>
                  </a:cubicBezTo>
                  <a:cubicBezTo>
                    <a:pt x="44775" y="179450"/>
                    <a:pt x="44843" y="179412"/>
                    <a:pt x="44914" y="179370"/>
                  </a:cubicBezTo>
                  <a:lnTo>
                    <a:pt x="336531" y="12119"/>
                  </a:lnTo>
                  <a:cubicBezTo>
                    <a:pt x="379782" y="-12801"/>
                    <a:pt x="435040" y="1936"/>
                    <a:pt x="460140" y="45081"/>
                  </a:cubicBezTo>
                  <a:lnTo>
                    <a:pt x="1041776" y="1048502"/>
                  </a:lnTo>
                  <a:cubicBezTo>
                    <a:pt x="1066591" y="1091500"/>
                    <a:pt x="1051846" y="1146473"/>
                    <a:pt x="1008847" y="1171287"/>
                  </a:cubicBezTo>
                  <a:cubicBezTo>
                    <a:pt x="1008809" y="1171308"/>
                    <a:pt x="1008768" y="1171334"/>
                    <a:pt x="1008730" y="117135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2A80DF50-47D5-5048-536B-279DA2842242}"/>
                </a:ext>
              </a:extLst>
            </p:cNvPr>
            <p:cNvSpPr/>
            <p:nvPr/>
          </p:nvSpPr>
          <p:spPr>
            <a:xfrm>
              <a:off x="7389019" y="4650250"/>
              <a:ext cx="159094" cy="158421"/>
            </a:xfrm>
            <a:custGeom>
              <a:avLst/>
              <a:gdLst>
                <a:gd name="connsiteX0" fmla="*/ 0 w 159094"/>
                <a:gd name="connsiteY0" fmla="*/ 79211 h 158421"/>
                <a:gd name="connsiteX1" fmla="*/ 79547 w 159094"/>
                <a:gd name="connsiteY1" fmla="*/ 158422 h 158421"/>
                <a:gd name="connsiteX2" fmla="*/ 159094 w 159094"/>
                <a:gd name="connsiteY2" fmla="*/ 79211 h 158421"/>
                <a:gd name="connsiteX3" fmla="*/ 79547 w 159094"/>
                <a:gd name="connsiteY3" fmla="*/ 0 h 158421"/>
                <a:gd name="connsiteX4" fmla="*/ 0 w 159094"/>
                <a:gd name="connsiteY4" fmla="*/ 79211 h 15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094" h="158421">
                  <a:moveTo>
                    <a:pt x="0" y="79211"/>
                  </a:moveTo>
                  <a:cubicBezTo>
                    <a:pt x="0" y="122958"/>
                    <a:pt x="35615" y="158422"/>
                    <a:pt x="79547" y="158422"/>
                  </a:cubicBezTo>
                  <a:cubicBezTo>
                    <a:pt x="123479" y="158422"/>
                    <a:pt x="159094" y="122958"/>
                    <a:pt x="159094" y="79211"/>
                  </a:cubicBezTo>
                  <a:cubicBezTo>
                    <a:pt x="159094" y="35464"/>
                    <a:pt x="123479" y="0"/>
                    <a:pt x="79547" y="0"/>
                  </a:cubicBezTo>
                  <a:cubicBezTo>
                    <a:pt x="35615" y="0"/>
                    <a:pt x="0" y="35464"/>
                    <a:pt x="0" y="79211"/>
                  </a:cubicBezTo>
                  <a:close/>
                </a:path>
              </a:pathLst>
            </a:custGeom>
            <a:solidFill>
              <a:srgbClr val="FFFFFF"/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F29A1E11-7432-27F6-4B9B-2E2B06E92FC4}"/>
                </a:ext>
              </a:extLst>
            </p:cNvPr>
            <p:cNvSpPr/>
            <p:nvPr/>
          </p:nvSpPr>
          <p:spPr>
            <a:xfrm>
              <a:off x="4735427" y="3871116"/>
              <a:ext cx="688403" cy="1107061"/>
            </a:xfrm>
            <a:custGeom>
              <a:avLst/>
              <a:gdLst>
                <a:gd name="connsiteX0" fmla="*/ 383051 w 688403"/>
                <a:gd name="connsiteY0" fmla="*/ 3591 h 1107061"/>
                <a:gd name="connsiteX1" fmla="*/ 638510 w 688403"/>
                <a:gd name="connsiteY1" fmla="*/ 86586 h 1107061"/>
                <a:gd name="connsiteX2" fmla="*/ 684930 w 688403"/>
                <a:gd name="connsiteY2" fmla="*/ 177048 h 1107061"/>
                <a:gd name="connsiteX3" fmla="*/ 684842 w 688403"/>
                <a:gd name="connsiteY3" fmla="*/ 177317 h 1107061"/>
                <a:gd name="connsiteX4" fmla="*/ 396505 w 688403"/>
                <a:gd name="connsiteY4" fmla="*/ 1057381 h 1107061"/>
                <a:gd name="connsiteX5" fmla="*/ 305353 w 688403"/>
                <a:gd name="connsiteY5" fmla="*/ 1103461 h 1107061"/>
                <a:gd name="connsiteX6" fmla="*/ 49894 w 688403"/>
                <a:gd name="connsiteY6" fmla="*/ 1020466 h 1107061"/>
                <a:gd name="connsiteX7" fmla="*/ 3474 w 688403"/>
                <a:gd name="connsiteY7" fmla="*/ 930005 h 1107061"/>
                <a:gd name="connsiteX8" fmla="*/ 3646 w 688403"/>
                <a:gd name="connsiteY8" fmla="*/ 929483 h 1107061"/>
                <a:gd name="connsiteX9" fmla="*/ 291983 w 688403"/>
                <a:gd name="connsiteY9" fmla="*/ 49503 h 1107061"/>
                <a:gd name="connsiteX10" fmla="*/ 383051 w 688403"/>
                <a:gd name="connsiteY10" fmla="*/ 3591 h 11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8403" h="1107061">
                  <a:moveTo>
                    <a:pt x="383051" y="3591"/>
                  </a:moveTo>
                  <a:lnTo>
                    <a:pt x="638510" y="86586"/>
                  </a:lnTo>
                  <a:cubicBezTo>
                    <a:pt x="676307" y="98749"/>
                    <a:pt x="697089" y="139246"/>
                    <a:pt x="684930" y="177048"/>
                  </a:cubicBezTo>
                  <a:cubicBezTo>
                    <a:pt x="684901" y="177136"/>
                    <a:pt x="684871" y="177228"/>
                    <a:pt x="684842" y="177317"/>
                  </a:cubicBezTo>
                  <a:lnTo>
                    <a:pt x="396505" y="1057381"/>
                  </a:lnTo>
                  <a:cubicBezTo>
                    <a:pt x="384018" y="1095241"/>
                    <a:pt x="343243" y="1115851"/>
                    <a:pt x="305353" y="1103461"/>
                  </a:cubicBezTo>
                  <a:lnTo>
                    <a:pt x="49894" y="1020466"/>
                  </a:lnTo>
                  <a:cubicBezTo>
                    <a:pt x="12097" y="1008303"/>
                    <a:pt x="-8686" y="967802"/>
                    <a:pt x="3474" y="930005"/>
                  </a:cubicBezTo>
                  <a:cubicBezTo>
                    <a:pt x="3532" y="929832"/>
                    <a:pt x="3587" y="929656"/>
                    <a:pt x="3646" y="929483"/>
                  </a:cubicBezTo>
                  <a:lnTo>
                    <a:pt x="291983" y="49503"/>
                  </a:lnTo>
                  <a:cubicBezTo>
                    <a:pt x="304542" y="11756"/>
                    <a:pt x="345232" y="-8757"/>
                    <a:pt x="383051" y="359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497AAD2C-CD8A-94BA-D0FE-A0B0DCA018A2}"/>
                </a:ext>
              </a:extLst>
            </p:cNvPr>
            <p:cNvSpPr/>
            <p:nvPr/>
          </p:nvSpPr>
          <p:spPr>
            <a:xfrm>
              <a:off x="4414325" y="3673846"/>
              <a:ext cx="861145" cy="1385617"/>
            </a:xfrm>
            <a:custGeom>
              <a:avLst/>
              <a:gdLst>
                <a:gd name="connsiteX0" fmla="*/ 479218 w 861145"/>
                <a:gd name="connsiteY0" fmla="*/ 4432 h 1385617"/>
                <a:gd name="connsiteX1" fmla="*/ 798752 w 861145"/>
                <a:gd name="connsiteY1" fmla="*/ 108365 h 1385617"/>
                <a:gd name="connsiteX2" fmla="*/ 856760 w 861145"/>
                <a:gd name="connsiteY2" fmla="*/ 221749 h 1385617"/>
                <a:gd name="connsiteX3" fmla="*/ 856688 w 861145"/>
                <a:gd name="connsiteY3" fmla="*/ 221968 h 1385617"/>
                <a:gd name="connsiteX4" fmla="*/ 496035 w 861145"/>
                <a:gd name="connsiteY4" fmla="*/ 1323435 h 1385617"/>
                <a:gd name="connsiteX5" fmla="*/ 381928 w 861145"/>
                <a:gd name="connsiteY5" fmla="*/ 1381119 h 1385617"/>
                <a:gd name="connsiteX6" fmla="*/ 62394 w 861145"/>
                <a:gd name="connsiteY6" fmla="*/ 1277187 h 1385617"/>
                <a:gd name="connsiteX7" fmla="*/ 4386 w 861145"/>
                <a:gd name="connsiteY7" fmla="*/ 1163802 h 1385617"/>
                <a:gd name="connsiteX8" fmla="*/ 4458 w 861145"/>
                <a:gd name="connsiteY8" fmla="*/ 1163584 h 1385617"/>
                <a:gd name="connsiteX9" fmla="*/ 365363 w 861145"/>
                <a:gd name="connsiteY9" fmla="*/ 62032 h 1385617"/>
                <a:gd name="connsiteX10" fmla="*/ 479218 w 861145"/>
                <a:gd name="connsiteY10" fmla="*/ 4432 h 138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1145" h="1385617">
                  <a:moveTo>
                    <a:pt x="479218" y="4432"/>
                  </a:moveTo>
                  <a:lnTo>
                    <a:pt x="798752" y="108365"/>
                  </a:lnTo>
                  <a:cubicBezTo>
                    <a:pt x="846081" y="123656"/>
                    <a:pt x="872051" y="174420"/>
                    <a:pt x="856760" y="221749"/>
                  </a:cubicBezTo>
                  <a:cubicBezTo>
                    <a:pt x="856735" y="221820"/>
                    <a:pt x="856714" y="221896"/>
                    <a:pt x="856688" y="221968"/>
                  </a:cubicBezTo>
                  <a:lnTo>
                    <a:pt x="496035" y="1323435"/>
                  </a:lnTo>
                  <a:cubicBezTo>
                    <a:pt x="480387" y="1370814"/>
                    <a:pt x="429362" y="1396608"/>
                    <a:pt x="381928" y="1381119"/>
                  </a:cubicBezTo>
                  <a:lnTo>
                    <a:pt x="62394" y="1277187"/>
                  </a:lnTo>
                  <a:cubicBezTo>
                    <a:pt x="15065" y="1261895"/>
                    <a:pt x="-10905" y="1211131"/>
                    <a:pt x="4386" y="1163802"/>
                  </a:cubicBezTo>
                  <a:cubicBezTo>
                    <a:pt x="4411" y="1163731"/>
                    <a:pt x="4432" y="1163655"/>
                    <a:pt x="4458" y="1163584"/>
                  </a:cubicBezTo>
                  <a:lnTo>
                    <a:pt x="365363" y="62032"/>
                  </a:lnTo>
                  <a:cubicBezTo>
                    <a:pt x="381049" y="14817"/>
                    <a:pt x="431889" y="-10901"/>
                    <a:pt x="479218" y="44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1E3AD631-0A6C-F899-A60A-96E2CBDB9320}"/>
                </a:ext>
              </a:extLst>
            </p:cNvPr>
            <p:cNvSpPr/>
            <p:nvPr/>
          </p:nvSpPr>
          <p:spPr>
            <a:xfrm>
              <a:off x="4633756" y="4689395"/>
              <a:ext cx="159105" cy="158430"/>
            </a:xfrm>
            <a:custGeom>
              <a:avLst/>
              <a:gdLst>
                <a:gd name="connsiteX0" fmla="*/ 75323 w 159105"/>
                <a:gd name="connsiteY0" fmla="*/ 158315 h 158430"/>
                <a:gd name="connsiteX1" fmla="*/ 158991 w 159105"/>
                <a:gd name="connsiteY1" fmla="*/ 83468 h 158430"/>
                <a:gd name="connsiteX2" fmla="*/ 83791 w 159105"/>
                <a:gd name="connsiteY2" fmla="*/ 116 h 158430"/>
                <a:gd name="connsiteX3" fmla="*/ 83783 w 159105"/>
                <a:gd name="connsiteY3" fmla="*/ 116 h 158430"/>
                <a:gd name="connsiteX4" fmla="*/ 115 w 159105"/>
                <a:gd name="connsiteY4" fmla="*/ 74963 h 158430"/>
                <a:gd name="connsiteX5" fmla="*/ 75315 w 159105"/>
                <a:gd name="connsiteY5" fmla="*/ 158310 h 158430"/>
                <a:gd name="connsiteX6" fmla="*/ 75323 w 159105"/>
                <a:gd name="connsiteY6" fmla="*/ 158315 h 158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05" h="158430">
                  <a:moveTo>
                    <a:pt x="75323" y="158315"/>
                  </a:moveTo>
                  <a:cubicBezTo>
                    <a:pt x="119192" y="160661"/>
                    <a:pt x="156653" y="127152"/>
                    <a:pt x="158991" y="83468"/>
                  </a:cubicBezTo>
                  <a:cubicBezTo>
                    <a:pt x="161328" y="39784"/>
                    <a:pt x="127664" y="2466"/>
                    <a:pt x="83791" y="116"/>
                  </a:cubicBezTo>
                  <a:cubicBezTo>
                    <a:pt x="83787" y="116"/>
                    <a:pt x="83787" y="116"/>
                    <a:pt x="83783" y="116"/>
                  </a:cubicBezTo>
                  <a:cubicBezTo>
                    <a:pt x="39910" y="-2230"/>
                    <a:pt x="2453" y="31279"/>
                    <a:pt x="115" y="74963"/>
                  </a:cubicBezTo>
                  <a:cubicBezTo>
                    <a:pt x="-2227" y="118646"/>
                    <a:pt x="31442" y="155965"/>
                    <a:pt x="75315" y="158310"/>
                  </a:cubicBezTo>
                  <a:cubicBezTo>
                    <a:pt x="75315" y="158315"/>
                    <a:pt x="75319" y="158315"/>
                    <a:pt x="75323" y="158315"/>
                  </a:cubicBezTo>
                  <a:close/>
                </a:path>
              </a:pathLst>
            </a:custGeom>
            <a:solidFill>
              <a:srgbClr val="FFFFFF"/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883CE682-628E-34BE-EA02-B935EBBD6ACF}"/>
                </a:ext>
              </a:extLst>
            </p:cNvPr>
            <p:cNvSpPr/>
            <p:nvPr/>
          </p:nvSpPr>
          <p:spPr>
            <a:xfrm>
              <a:off x="5709952" y="4418252"/>
              <a:ext cx="200801" cy="199960"/>
            </a:xfrm>
            <a:custGeom>
              <a:avLst/>
              <a:gdLst>
                <a:gd name="connsiteX0" fmla="*/ 0 w 200801"/>
                <a:gd name="connsiteY0" fmla="*/ 99981 h 199960"/>
                <a:gd name="connsiteX1" fmla="*/ 100401 w 200801"/>
                <a:gd name="connsiteY1" fmla="*/ 199961 h 199960"/>
                <a:gd name="connsiteX2" fmla="*/ 200802 w 200801"/>
                <a:gd name="connsiteY2" fmla="*/ 99981 h 199960"/>
                <a:gd name="connsiteX3" fmla="*/ 100401 w 200801"/>
                <a:gd name="connsiteY3" fmla="*/ 0 h 199960"/>
                <a:gd name="connsiteX4" fmla="*/ 0 w 200801"/>
                <a:gd name="connsiteY4" fmla="*/ 99981 h 19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01" h="199960">
                  <a:moveTo>
                    <a:pt x="0" y="99981"/>
                  </a:moveTo>
                  <a:cubicBezTo>
                    <a:pt x="0" y="155197"/>
                    <a:pt x="44949" y="199961"/>
                    <a:pt x="100401" y="199961"/>
                  </a:cubicBezTo>
                  <a:cubicBezTo>
                    <a:pt x="155853" y="199961"/>
                    <a:pt x="200802" y="155197"/>
                    <a:pt x="200802" y="99981"/>
                  </a:cubicBezTo>
                  <a:cubicBezTo>
                    <a:pt x="200802" y="44764"/>
                    <a:pt x="155853" y="0"/>
                    <a:pt x="100401" y="0"/>
                  </a:cubicBezTo>
                  <a:cubicBezTo>
                    <a:pt x="44949" y="0"/>
                    <a:pt x="0" y="44764"/>
                    <a:pt x="0" y="999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60A9B294-7FAD-4534-A27B-4A9BA9DA4F45}"/>
              </a:ext>
            </a:extLst>
          </p:cNvPr>
          <p:cNvSpPr txBox="1"/>
          <p:nvPr/>
        </p:nvSpPr>
        <p:spPr>
          <a:xfrm>
            <a:off x="3163320" y="3004544"/>
            <a:ext cx="5316562" cy="2638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活动方案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——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包括策划方案、会议议程、参会人员名单、签到表等；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会议资料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——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包括发给与会人员的会议手册、会议纪念品、主讲人用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、讲稿及其他资料，含纸版和纸质版；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现场资料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——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照片、视频、录音、会议记录等；</a:t>
            </a: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宣传资料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——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新闻稿及相关媒体的报道等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89CF8F8-1D06-49B6-908A-83C0EF40A67E}"/>
              </a:ext>
            </a:extLst>
          </p:cNvPr>
          <p:cNvSpPr txBox="1"/>
          <p:nvPr/>
        </p:nvSpPr>
        <p:spPr>
          <a:xfrm>
            <a:off x="831850" y="426614"/>
            <a:ext cx="4502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Heavy" panose="00020600040101010101" pitchFamily="18" charset="-122"/>
              </a:defRPr>
            </a:lvl1pPr>
          </a:lstStyle>
          <a:p>
            <a:r>
              <a:rPr lang="zh-CN" altLang="en-US" dirty="0">
                <a:sym typeface="阿里巴巴普惠体" panose="00020600040101010101" pitchFamily="18" charset="-122"/>
              </a:rPr>
              <a:t>归档内容细则及要求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30A5E15-9683-402A-BDA0-00660490023B}"/>
              </a:ext>
            </a:extLst>
          </p:cNvPr>
          <p:cNvSpPr/>
          <p:nvPr/>
        </p:nvSpPr>
        <p:spPr>
          <a:xfrm>
            <a:off x="2984912" y="2321434"/>
            <a:ext cx="595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活动负责人为存档第一责任人，活动结束即提交存档资料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228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BAEC3FF-B213-5494-A09B-A66CD7DE2488}"/>
              </a:ext>
            </a:extLst>
          </p:cNvPr>
          <p:cNvGrpSpPr/>
          <p:nvPr/>
        </p:nvGrpSpPr>
        <p:grpSpPr>
          <a:xfrm>
            <a:off x="366487" y="573924"/>
            <a:ext cx="230413" cy="228601"/>
            <a:chOff x="614137" y="622300"/>
            <a:chExt cx="342900" cy="34925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B1045A6-3F2D-7617-E2B3-0DDAE8712D76}"/>
                </a:ext>
              </a:extLst>
            </p:cNvPr>
            <p:cNvSpPr/>
            <p:nvPr/>
          </p:nvSpPr>
          <p:spPr>
            <a:xfrm>
              <a:off x="614137" y="622300"/>
              <a:ext cx="342900" cy="349250"/>
            </a:xfrm>
            <a:prstGeom prst="ellipse">
              <a:avLst/>
            </a:prstGeom>
            <a:solidFill>
              <a:srgbClr val="458388"/>
            </a:solidFill>
            <a:ln w="1016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AD6C1DC-1DAE-1238-4865-CCAADC72AE45}"/>
                </a:ext>
              </a:extLst>
            </p:cNvPr>
            <p:cNvSpPr/>
            <p:nvPr/>
          </p:nvSpPr>
          <p:spPr>
            <a:xfrm>
              <a:off x="638630" y="647700"/>
              <a:ext cx="293913" cy="298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A9A6E74-E5F1-7F40-E1B7-0E9105002558}"/>
              </a:ext>
            </a:extLst>
          </p:cNvPr>
          <p:cNvCxnSpPr>
            <a:cxnSpLocks/>
          </p:cNvCxnSpPr>
          <p:nvPr/>
        </p:nvCxnSpPr>
        <p:spPr>
          <a:xfrm>
            <a:off x="5772150" y="688223"/>
            <a:ext cx="61214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9AD0D13D-6D64-4BB6-9DF2-0DEAEEEEC7AE}"/>
              </a:ext>
            </a:extLst>
          </p:cNvPr>
          <p:cNvSpPr txBox="1"/>
          <p:nvPr/>
        </p:nvSpPr>
        <p:spPr>
          <a:xfrm>
            <a:off x="1027847" y="387074"/>
            <a:ext cx="4934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Heavy" panose="00020600040101010101" pitchFamily="18" charset="-122"/>
              </a:defRPr>
            </a:lvl1pPr>
          </a:lstStyle>
          <a:p>
            <a:r>
              <a:rPr lang="zh-CN" altLang="en-US" dirty="0"/>
              <a:t>存档文件格式要求</a:t>
            </a:r>
            <a:r>
              <a:rPr lang="en-US" altLang="zh-CN" dirty="0"/>
              <a:t>——</a:t>
            </a:r>
            <a:r>
              <a:rPr lang="zh-CN" altLang="en-US" dirty="0"/>
              <a:t>文本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2CB7EA6-D5AD-4FE5-81D4-49631F10529B}"/>
              </a:ext>
            </a:extLst>
          </p:cNvPr>
          <p:cNvSpPr txBox="1"/>
          <p:nvPr/>
        </p:nvSpPr>
        <p:spPr>
          <a:xfrm>
            <a:off x="968263" y="989373"/>
            <a:ext cx="10255473" cy="87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 b="1">
                <a:ea typeface="微软雅黑" panose="020B0503020204020204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文本档案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word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excel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txt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格式均可，请提交源文件的同时提交</a:t>
            </a:r>
            <a:r>
              <a:rPr lang="en-US" altLang="zh-CN" sz="1800" dirty="0">
                <a:solidFill>
                  <a:srgbClr val="C00000"/>
                </a:solidFill>
              </a:rPr>
              <a:t>PDF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格式，容易保持格式稳定且不容易被修改；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6887541-7188-4F70-93BE-CACBA7B832EB}"/>
              </a:ext>
            </a:extLst>
          </p:cNvPr>
          <p:cNvSpPr txBox="1"/>
          <p:nvPr/>
        </p:nvSpPr>
        <p:spPr>
          <a:xfrm>
            <a:off x="968263" y="2030984"/>
            <a:ext cx="6233663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 b="1">
                <a:ea typeface="微软雅黑" panose="020B0503020204020204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实物档案和电子档案都存的，注意二者保持一致；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97F690F-0D2C-4C01-858A-2F2801FCDD92}"/>
              </a:ext>
            </a:extLst>
          </p:cNvPr>
          <p:cNvSpPr txBox="1"/>
          <p:nvPr/>
        </p:nvSpPr>
        <p:spPr>
          <a:xfrm>
            <a:off x="968263" y="2610930"/>
            <a:ext cx="10255473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defRPr>
            </a:lvl1pPr>
          </a:lstStyle>
          <a:p>
            <a:r>
              <a:rPr lang="zh-CN" altLang="en-US" sz="1800" dirty="0"/>
              <a:t>文件夹不超过三层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7B43FF0-C838-4D00-A83B-4AFE912EE3CD}"/>
              </a:ext>
            </a:extLst>
          </p:cNvPr>
          <p:cNvSpPr txBox="1"/>
          <p:nvPr/>
        </p:nvSpPr>
        <p:spPr>
          <a:xfrm>
            <a:off x="968263" y="3630893"/>
            <a:ext cx="9746354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defRPr>
            </a:lvl1pPr>
          </a:lstStyle>
          <a:p>
            <a:r>
              <a:rPr lang="zh-CN" altLang="en-US" sz="1800" dirty="0"/>
              <a:t>按事项、主题设置文件夹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19AC123-2870-432C-A7FF-082E8A0A56BD}"/>
              </a:ext>
            </a:extLst>
          </p:cNvPr>
          <p:cNvSpPr txBox="1"/>
          <p:nvPr/>
        </p:nvSpPr>
        <p:spPr>
          <a:xfrm>
            <a:off x="1297446" y="3113992"/>
            <a:ext cx="9926289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 b="1">
                <a:ea typeface="微软雅黑" panose="020B0503020204020204" charset="-122"/>
              </a:defRPr>
            </a:lvl1pPr>
          </a:lstStyle>
          <a:p>
            <a:r>
              <a:rPr lang="zh-CN" altLang="en-US" sz="1800" dirty="0">
                <a:solidFill>
                  <a:srgbClr val="FF0000"/>
                </a:solidFill>
              </a:rPr>
              <a:t>主文件夹</a:t>
            </a:r>
            <a:r>
              <a:rPr lang="en-US" altLang="zh-CN" sz="1800" dirty="0">
                <a:solidFill>
                  <a:srgbClr val="FF0000"/>
                </a:solidFill>
              </a:rPr>
              <a:t>—— </a:t>
            </a:r>
            <a:r>
              <a:rPr lang="zh-CN" altLang="en-US" sz="1800" dirty="0">
                <a:solidFill>
                  <a:srgbClr val="FF0000"/>
                </a:solidFill>
              </a:rPr>
              <a:t>子文件夹</a:t>
            </a:r>
            <a:r>
              <a:rPr lang="en-US" altLang="zh-CN" sz="1800" dirty="0">
                <a:solidFill>
                  <a:srgbClr val="FF0000"/>
                </a:solidFill>
              </a:rPr>
              <a:t>—— </a:t>
            </a:r>
            <a:r>
              <a:rPr lang="zh-CN" altLang="en-US" sz="1800" dirty="0">
                <a:solidFill>
                  <a:srgbClr val="FF0000"/>
                </a:solidFill>
              </a:rPr>
              <a:t>文件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71572F6-C642-459E-A45B-FFF073EFBE83}"/>
              </a:ext>
            </a:extLst>
          </p:cNvPr>
          <p:cNvSpPr txBox="1"/>
          <p:nvPr/>
        </p:nvSpPr>
        <p:spPr>
          <a:xfrm>
            <a:off x="1297447" y="4121368"/>
            <a:ext cx="9926289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 b="1">
                <a:ea typeface="微软雅黑" panose="020B0503020204020204" charset="-122"/>
              </a:defRPr>
            </a:lvl1pPr>
          </a:lstStyle>
          <a:p>
            <a:r>
              <a:rPr lang="zh-CN" altLang="en-US" sz="1800" dirty="0">
                <a:solidFill>
                  <a:srgbClr val="FF0000"/>
                </a:solidFill>
              </a:rPr>
              <a:t>如：</a:t>
            </a:r>
            <a:r>
              <a:rPr lang="en-US" altLang="zh-CN" sz="1800" dirty="0">
                <a:solidFill>
                  <a:srgbClr val="FF0000"/>
                </a:solidFill>
              </a:rPr>
              <a:t>2022</a:t>
            </a:r>
            <a:r>
              <a:rPr lang="zh-CN" altLang="en-US" sz="1800" dirty="0">
                <a:solidFill>
                  <a:srgbClr val="FF0000"/>
                </a:solidFill>
              </a:rPr>
              <a:t>外国语学院本科生教学改革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A0B3F10-1952-4C4E-85CF-AF28B415DFB8}"/>
              </a:ext>
            </a:extLst>
          </p:cNvPr>
          <p:cNvSpPr txBox="1"/>
          <p:nvPr/>
        </p:nvSpPr>
        <p:spPr>
          <a:xfrm>
            <a:off x="5555121" y="4112310"/>
            <a:ext cx="9926289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 b="1">
                <a:ea typeface="微软雅黑" panose="020B0503020204020204" charset="-122"/>
              </a:defRPr>
            </a:lvl1pPr>
          </a:lstStyle>
          <a:p>
            <a:r>
              <a:rPr lang="zh-CN" altLang="en-US" sz="1800" dirty="0">
                <a:solidFill>
                  <a:srgbClr val="FF0000"/>
                </a:solidFill>
              </a:rPr>
              <a:t>如：</a:t>
            </a:r>
            <a:r>
              <a:rPr lang="en-US" altLang="zh-CN" sz="1800" dirty="0">
                <a:solidFill>
                  <a:srgbClr val="FF0000"/>
                </a:solidFill>
              </a:rPr>
              <a:t>2022</a:t>
            </a:r>
            <a:r>
              <a:rPr lang="zh-CN" altLang="en-US" sz="1800" dirty="0">
                <a:solidFill>
                  <a:srgbClr val="FF0000"/>
                </a:solidFill>
              </a:rPr>
              <a:t>年外国语学院课程思政建设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4195BAB-3AF2-41E5-BC19-4CA76B93687C}"/>
              </a:ext>
            </a:extLst>
          </p:cNvPr>
          <p:cNvSpPr txBox="1"/>
          <p:nvPr/>
        </p:nvSpPr>
        <p:spPr>
          <a:xfrm>
            <a:off x="999452" y="4738423"/>
            <a:ext cx="10255473" cy="87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defRPr>
            </a:lvl1pPr>
          </a:lstStyle>
          <a:p>
            <a:r>
              <a:rPr lang="zh-CN" altLang="en-US" sz="1800" dirty="0"/>
              <a:t>文件名请务必完整，应准确揭示出档案记录的主要内容，包括业务活动（事由）、主要人物、时间、地点等，必要时说明用途（其他便于搜索的关键词）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FB69424-98C6-41A9-B184-7D798D94E3A1}"/>
              </a:ext>
            </a:extLst>
          </p:cNvPr>
          <p:cNvSpPr txBox="1"/>
          <p:nvPr/>
        </p:nvSpPr>
        <p:spPr>
          <a:xfrm>
            <a:off x="1328636" y="5645874"/>
            <a:ext cx="9926289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 b="1">
                <a:ea typeface="微软雅黑" panose="020B0503020204020204" charset="-122"/>
              </a:defRPr>
            </a:lvl1pPr>
          </a:lstStyle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如：</a:t>
            </a:r>
            <a:r>
              <a:rPr lang="en-US" altLang="zh-CN" sz="1800" dirty="0">
                <a:solidFill>
                  <a:srgbClr val="FF0000"/>
                </a:solidFill>
              </a:rPr>
              <a:t>20230106-2022</a:t>
            </a:r>
            <a:r>
              <a:rPr lang="zh-CN" altLang="en-US" sz="1800" dirty="0">
                <a:solidFill>
                  <a:srgbClr val="FF0000"/>
                </a:solidFill>
              </a:rPr>
              <a:t>学院工作汇报</a:t>
            </a:r>
            <a:r>
              <a:rPr lang="en-US" altLang="zh-CN" sz="1800" dirty="0">
                <a:solidFill>
                  <a:srgbClr val="FF0000"/>
                </a:solidFill>
              </a:rPr>
              <a:t>-</a:t>
            </a:r>
            <a:r>
              <a:rPr lang="zh-CN" altLang="en-US" sz="1800" dirty="0">
                <a:solidFill>
                  <a:srgbClr val="FF0000"/>
                </a:solidFill>
              </a:rPr>
              <a:t>陈明院长在全院大会上讲话用</a:t>
            </a:r>
            <a:r>
              <a:rPr lang="en-US" altLang="zh-CN" sz="1800" dirty="0">
                <a:solidFill>
                  <a:srgbClr val="FF0000"/>
                </a:solidFill>
              </a:rPr>
              <a:t>PPT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23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BAEC3FF-B213-5494-A09B-A66CD7DE2488}"/>
              </a:ext>
            </a:extLst>
          </p:cNvPr>
          <p:cNvGrpSpPr/>
          <p:nvPr/>
        </p:nvGrpSpPr>
        <p:grpSpPr>
          <a:xfrm>
            <a:off x="366487" y="573924"/>
            <a:ext cx="230413" cy="228601"/>
            <a:chOff x="614137" y="622300"/>
            <a:chExt cx="342900" cy="34925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B1045A6-3F2D-7617-E2B3-0DDAE8712D76}"/>
                </a:ext>
              </a:extLst>
            </p:cNvPr>
            <p:cNvSpPr/>
            <p:nvPr/>
          </p:nvSpPr>
          <p:spPr>
            <a:xfrm>
              <a:off x="614137" y="622300"/>
              <a:ext cx="342900" cy="349250"/>
            </a:xfrm>
            <a:prstGeom prst="ellipse">
              <a:avLst/>
            </a:prstGeom>
            <a:solidFill>
              <a:srgbClr val="458388"/>
            </a:solidFill>
            <a:ln w="1016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AD6C1DC-1DAE-1238-4865-CCAADC72AE45}"/>
                </a:ext>
              </a:extLst>
            </p:cNvPr>
            <p:cNvSpPr/>
            <p:nvPr/>
          </p:nvSpPr>
          <p:spPr>
            <a:xfrm>
              <a:off x="638630" y="647700"/>
              <a:ext cx="293913" cy="298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A9A6E74-E5F1-7F40-E1B7-0E9105002558}"/>
              </a:ext>
            </a:extLst>
          </p:cNvPr>
          <p:cNvCxnSpPr>
            <a:cxnSpLocks/>
          </p:cNvCxnSpPr>
          <p:nvPr/>
        </p:nvCxnSpPr>
        <p:spPr>
          <a:xfrm>
            <a:off x="6191250" y="688223"/>
            <a:ext cx="57023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9AD0D13D-6D64-4BB6-9DF2-0DEAEEEEC7AE}"/>
              </a:ext>
            </a:extLst>
          </p:cNvPr>
          <p:cNvSpPr txBox="1"/>
          <p:nvPr/>
        </p:nvSpPr>
        <p:spPr>
          <a:xfrm>
            <a:off x="1027847" y="387074"/>
            <a:ext cx="5146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Heavy" panose="00020600040101010101" pitchFamily="18" charset="-122"/>
              </a:defRPr>
            </a:lvl1pPr>
          </a:lstStyle>
          <a:p>
            <a:r>
              <a:rPr lang="zh-CN" altLang="en-US" dirty="0"/>
              <a:t>存档文件格式要求 </a:t>
            </a:r>
            <a:r>
              <a:rPr lang="en-US" altLang="zh-CN" dirty="0"/>
              <a:t>—— </a:t>
            </a:r>
            <a:r>
              <a:rPr lang="zh-CN" altLang="en-US" dirty="0"/>
              <a:t>图片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0B2E516-E593-455E-968E-EF1DE5CDB137}"/>
              </a:ext>
            </a:extLst>
          </p:cNvPr>
          <p:cNvSpPr txBox="1"/>
          <p:nvPr/>
        </p:nvSpPr>
        <p:spPr>
          <a:xfrm>
            <a:off x="883022" y="1228713"/>
            <a:ext cx="10340714" cy="87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 b="1">
                <a:ea typeface="微软雅黑" panose="020B0503020204020204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照片类电子文件以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JPG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8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tif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格式，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300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万像素以上，要求原图！原图！原图！，大小在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1M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以上，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2M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以上最好。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6AC3534-3915-4BEE-912C-0082D4D1218A}"/>
              </a:ext>
            </a:extLst>
          </p:cNvPr>
          <p:cNvSpPr txBox="1"/>
          <p:nvPr/>
        </p:nvSpPr>
        <p:spPr>
          <a:xfrm>
            <a:off x="883022" y="2456463"/>
            <a:ext cx="10340714" cy="87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 b="1">
                <a:ea typeface="微软雅黑" panose="020B0503020204020204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剔除重份及画面不清晰的，同一个场景、同一角度连拍的多张照片最多保存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张。特别注意挑选形象清晰、人物端正、画面明亮、构图平衡的照片进行归档。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1860053-A908-4A4B-957E-C83DF94D3BE5}"/>
              </a:ext>
            </a:extLst>
          </p:cNvPr>
          <p:cNvSpPr txBox="1"/>
          <p:nvPr/>
        </p:nvSpPr>
        <p:spPr>
          <a:xfrm>
            <a:off x="895722" y="4624069"/>
            <a:ext cx="10755244" cy="87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defRPr>
            </a:lvl1pPr>
          </a:lstStyle>
          <a:p>
            <a:r>
              <a:rPr lang="zh-CN" altLang="en-US" sz="1800" dirty="0"/>
              <a:t>文件名应能准确揭示图片的主要内容，包括时间、产生的地点、事项、及重要人物、拍摄者以及其他便于搜索的关键词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031DC83-2768-4E16-8842-C5219CF87CF1}"/>
              </a:ext>
            </a:extLst>
          </p:cNvPr>
          <p:cNvSpPr txBox="1"/>
          <p:nvPr/>
        </p:nvSpPr>
        <p:spPr>
          <a:xfrm>
            <a:off x="1208522" y="5591257"/>
            <a:ext cx="10755244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 b="1">
                <a:ea typeface="微软雅黑" panose="020B0503020204020204" charset="-122"/>
              </a:defRPr>
            </a:lvl1pPr>
          </a:lstStyle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如：</a:t>
            </a:r>
            <a:r>
              <a:rPr lang="en-US" altLang="zh-CN" sz="1800" dirty="0">
                <a:solidFill>
                  <a:srgbClr val="FF0000"/>
                </a:solidFill>
              </a:rPr>
              <a:t>20230808-</a:t>
            </a:r>
            <a:r>
              <a:rPr lang="zh-CN" altLang="en-US" sz="1800" dirty="0">
                <a:solidFill>
                  <a:srgbClr val="FF0000"/>
                </a:solidFill>
              </a:rPr>
              <a:t>德语系师生与奥地利驻华大使（前排左三）在民主楼</a:t>
            </a:r>
            <a:r>
              <a:rPr lang="en-US" altLang="zh-CN" sz="1800" dirty="0">
                <a:solidFill>
                  <a:srgbClr val="FF0000"/>
                </a:solidFill>
              </a:rPr>
              <a:t>208</a:t>
            </a:r>
            <a:r>
              <a:rPr lang="zh-CN" altLang="en-US" sz="1800" dirty="0">
                <a:solidFill>
                  <a:srgbClr val="FF0000"/>
                </a:solidFill>
              </a:rPr>
              <a:t>合影（张三拍摄）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6F4397A-C6F1-4701-AF56-919713C9D4B1}"/>
              </a:ext>
            </a:extLst>
          </p:cNvPr>
          <p:cNvSpPr txBox="1"/>
          <p:nvPr/>
        </p:nvSpPr>
        <p:spPr>
          <a:xfrm>
            <a:off x="883022" y="3509903"/>
            <a:ext cx="10340714" cy="87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 b="1">
                <a:ea typeface="微软雅黑" panose="020B0503020204020204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合影可以有，但更要注意选择有现场活动感、色彩鲜明、人物状态活跃、有细节体现、展现过程性的照片，谨慎选择摆拍、虚假的照片。</a:t>
            </a:r>
          </a:p>
        </p:txBody>
      </p:sp>
    </p:spTree>
    <p:extLst>
      <p:ext uri="{BB962C8B-B14F-4D97-AF65-F5344CB8AC3E}">
        <p14:creationId xmlns:p14="http://schemas.microsoft.com/office/powerpoint/2010/main" val="3178361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BAEC3FF-B213-5494-A09B-A66CD7DE2488}"/>
              </a:ext>
            </a:extLst>
          </p:cNvPr>
          <p:cNvGrpSpPr/>
          <p:nvPr/>
        </p:nvGrpSpPr>
        <p:grpSpPr>
          <a:xfrm>
            <a:off x="366487" y="573924"/>
            <a:ext cx="230413" cy="228601"/>
            <a:chOff x="614137" y="622300"/>
            <a:chExt cx="342900" cy="34925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B1045A6-3F2D-7617-E2B3-0DDAE8712D76}"/>
                </a:ext>
              </a:extLst>
            </p:cNvPr>
            <p:cNvSpPr/>
            <p:nvPr/>
          </p:nvSpPr>
          <p:spPr>
            <a:xfrm>
              <a:off x="614137" y="622300"/>
              <a:ext cx="342900" cy="349250"/>
            </a:xfrm>
            <a:prstGeom prst="ellipse">
              <a:avLst/>
            </a:prstGeom>
            <a:solidFill>
              <a:srgbClr val="458388"/>
            </a:solidFill>
            <a:ln w="1016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AD6C1DC-1DAE-1238-4865-CCAADC72AE45}"/>
                </a:ext>
              </a:extLst>
            </p:cNvPr>
            <p:cNvSpPr/>
            <p:nvPr/>
          </p:nvSpPr>
          <p:spPr>
            <a:xfrm>
              <a:off x="638630" y="647700"/>
              <a:ext cx="293913" cy="298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A9A6E74-E5F1-7F40-E1B7-0E9105002558}"/>
              </a:ext>
            </a:extLst>
          </p:cNvPr>
          <p:cNvCxnSpPr>
            <a:cxnSpLocks/>
          </p:cNvCxnSpPr>
          <p:nvPr/>
        </p:nvCxnSpPr>
        <p:spPr>
          <a:xfrm>
            <a:off x="6191250" y="688223"/>
            <a:ext cx="57023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9AD0D13D-6D64-4BB6-9DF2-0DEAEEEEC7AE}"/>
              </a:ext>
            </a:extLst>
          </p:cNvPr>
          <p:cNvSpPr txBox="1"/>
          <p:nvPr/>
        </p:nvSpPr>
        <p:spPr>
          <a:xfrm>
            <a:off x="1027847" y="387074"/>
            <a:ext cx="48300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Heavy" panose="00020600040101010101" pitchFamily="18" charset="-122"/>
              </a:defRPr>
            </a:lvl1pPr>
          </a:lstStyle>
          <a:p>
            <a:r>
              <a:rPr lang="zh-CN" altLang="en-US" dirty="0"/>
              <a:t>存档文件格式要求</a:t>
            </a:r>
            <a:r>
              <a:rPr lang="en-US" altLang="zh-CN" dirty="0"/>
              <a:t>——</a:t>
            </a:r>
            <a:r>
              <a:rPr lang="zh-CN" altLang="en-US" dirty="0"/>
              <a:t>影像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FBCBCCE-B49D-48FB-AA14-40E2C8A355B5}"/>
              </a:ext>
            </a:extLst>
          </p:cNvPr>
          <p:cNvSpPr txBox="1"/>
          <p:nvPr/>
        </p:nvSpPr>
        <p:spPr>
          <a:xfrm>
            <a:off x="883022" y="2259955"/>
            <a:ext cx="10340714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 b="1">
                <a:ea typeface="微软雅黑" panose="020B0503020204020204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录音类电子文件以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WAV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MP3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AAC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等格式归档，音频采样率不低于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44.1kHz;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34EFF87-7F2A-4E57-B0C1-1B86EA4C88E5}"/>
              </a:ext>
            </a:extLst>
          </p:cNvPr>
          <p:cNvSpPr txBox="1"/>
          <p:nvPr/>
        </p:nvSpPr>
        <p:spPr>
          <a:xfrm>
            <a:off x="883022" y="2829853"/>
            <a:ext cx="10340714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 b="1">
                <a:ea typeface="微软雅黑" panose="020B0503020204020204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录像类电子文件以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MPG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MP4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FLV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AVI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等格式归档，视频比特率不低于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8Mbps;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6AC3534-3915-4BEE-912C-0082D4D1218A}"/>
              </a:ext>
            </a:extLst>
          </p:cNvPr>
          <p:cNvSpPr txBox="1"/>
          <p:nvPr/>
        </p:nvSpPr>
        <p:spPr>
          <a:xfrm>
            <a:off x="925642" y="1227751"/>
            <a:ext cx="10340714" cy="87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 b="1">
                <a:ea typeface="微软雅黑" panose="020B0503020204020204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有多件录音录像文件反映相同场景或主题内容的，应挑选影像清晰、人物端正、声音清楚、画面构图平衡的进行归档。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F0E1A92-3E87-4644-9A60-0277160C1580}"/>
              </a:ext>
            </a:extLst>
          </p:cNvPr>
          <p:cNvSpPr txBox="1"/>
          <p:nvPr/>
        </p:nvSpPr>
        <p:spPr>
          <a:xfrm>
            <a:off x="883022" y="3493707"/>
            <a:ext cx="10340714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 b="1">
                <a:ea typeface="微软雅黑" panose="020B0503020204020204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声像资料应可读，提交前请务必完整播放，避免有卡顿、断流等问题。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388B536-556E-4AD6-8C1A-ED73302D7752}"/>
              </a:ext>
            </a:extLst>
          </p:cNvPr>
          <p:cNvSpPr txBox="1"/>
          <p:nvPr/>
        </p:nvSpPr>
        <p:spPr>
          <a:xfrm>
            <a:off x="883022" y="4252594"/>
            <a:ext cx="10755244" cy="87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defRPr>
            </a:lvl1pPr>
          </a:lstStyle>
          <a:p>
            <a:r>
              <a:rPr lang="zh-CN" altLang="en-US" sz="1800" dirty="0"/>
              <a:t>文件名应能准确揭示声像档案的主要内容，包括时间、产生的地点、事项、及重要人物、拍摄者等，以及其他便于搜索的关键词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4047115-20E1-4FA4-93CC-9FFB36B080C7}"/>
              </a:ext>
            </a:extLst>
          </p:cNvPr>
          <p:cNvSpPr txBox="1"/>
          <p:nvPr/>
        </p:nvSpPr>
        <p:spPr>
          <a:xfrm>
            <a:off x="1214872" y="5253786"/>
            <a:ext cx="10755244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 b="1">
                <a:ea typeface="微软雅黑" panose="020B0503020204020204" charset="-122"/>
              </a:defRPr>
            </a:lvl1pPr>
          </a:lstStyle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如：</a:t>
            </a:r>
            <a:r>
              <a:rPr lang="en-US" altLang="zh-CN" sz="1800" dirty="0">
                <a:solidFill>
                  <a:srgbClr val="FF0000"/>
                </a:solidFill>
              </a:rPr>
              <a:t>201911-</a:t>
            </a:r>
            <a:r>
              <a:rPr lang="zh-CN" altLang="en-US" sz="1800" dirty="0">
                <a:solidFill>
                  <a:srgbClr val="FF0000"/>
                </a:solidFill>
              </a:rPr>
              <a:t>北京大学外国语学院</a:t>
            </a:r>
            <a:r>
              <a:rPr lang="en-US" altLang="zh-CN" sz="1800" dirty="0">
                <a:solidFill>
                  <a:srgbClr val="FF0000"/>
                </a:solidFill>
              </a:rPr>
              <a:t>20</a:t>
            </a:r>
            <a:r>
              <a:rPr lang="zh-CN" altLang="en-US" sz="1800" dirty="0">
                <a:solidFill>
                  <a:srgbClr val="FF0000"/>
                </a:solidFill>
              </a:rPr>
              <a:t>周年院庆采访视频资料</a:t>
            </a:r>
            <a:r>
              <a:rPr lang="en-US" altLang="zh-CN" sz="1800" dirty="0">
                <a:solidFill>
                  <a:srgbClr val="FF0000"/>
                </a:solidFill>
              </a:rPr>
              <a:t>——</a:t>
            </a:r>
            <a:r>
              <a:rPr lang="zh-CN" altLang="en-US" sz="1800" dirty="0">
                <a:solidFill>
                  <a:srgbClr val="FF0000"/>
                </a:solidFill>
              </a:rPr>
              <a:t>采访王丹老师</a:t>
            </a:r>
          </a:p>
        </p:txBody>
      </p:sp>
    </p:spTree>
    <p:extLst>
      <p:ext uri="{BB962C8B-B14F-4D97-AF65-F5344CB8AC3E}">
        <p14:creationId xmlns:p14="http://schemas.microsoft.com/office/powerpoint/2010/main" val="3531269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BAEC3FF-B213-5494-A09B-A66CD7DE2488}"/>
              </a:ext>
            </a:extLst>
          </p:cNvPr>
          <p:cNvGrpSpPr/>
          <p:nvPr/>
        </p:nvGrpSpPr>
        <p:grpSpPr>
          <a:xfrm>
            <a:off x="366487" y="573924"/>
            <a:ext cx="230413" cy="228601"/>
            <a:chOff x="614137" y="622300"/>
            <a:chExt cx="342900" cy="34925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B1045A6-3F2D-7617-E2B3-0DDAE8712D76}"/>
                </a:ext>
              </a:extLst>
            </p:cNvPr>
            <p:cNvSpPr/>
            <p:nvPr/>
          </p:nvSpPr>
          <p:spPr>
            <a:xfrm>
              <a:off x="614137" y="622300"/>
              <a:ext cx="342900" cy="349250"/>
            </a:xfrm>
            <a:prstGeom prst="ellipse">
              <a:avLst/>
            </a:prstGeom>
            <a:solidFill>
              <a:srgbClr val="458388"/>
            </a:solidFill>
            <a:ln w="1016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AD6C1DC-1DAE-1238-4865-CCAADC72AE45}"/>
                </a:ext>
              </a:extLst>
            </p:cNvPr>
            <p:cNvSpPr/>
            <p:nvPr/>
          </p:nvSpPr>
          <p:spPr>
            <a:xfrm>
              <a:off x="638630" y="647700"/>
              <a:ext cx="293913" cy="298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A9A6E74-E5F1-7F40-E1B7-0E9105002558}"/>
              </a:ext>
            </a:extLst>
          </p:cNvPr>
          <p:cNvCxnSpPr>
            <a:cxnSpLocks/>
          </p:cNvCxnSpPr>
          <p:nvPr/>
        </p:nvCxnSpPr>
        <p:spPr>
          <a:xfrm>
            <a:off x="4692316" y="688223"/>
            <a:ext cx="7201234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1D8A6759-5BBE-4E0C-96F4-812B18AE79F6}"/>
              </a:ext>
            </a:extLst>
          </p:cNvPr>
          <p:cNvSpPr txBox="1"/>
          <p:nvPr/>
        </p:nvSpPr>
        <p:spPr>
          <a:xfrm>
            <a:off x="1005567" y="406948"/>
            <a:ext cx="36702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Heavy" panose="00020600040101010101" pitchFamily="18" charset="-122"/>
              </a:defRPr>
            </a:lvl1pPr>
          </a:lstStyle>
          <a:p>
            <a:r>
              <a:rPr lang="zh-CN" altLang="en-US" dirty="0"/>
              <a:t>存档资料提交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56D723B-DDE4-4A4A-B0F4-9C21BF611047}"/>
              </a:ext>
            </a:extLst>
          </p:cNvPr>
          <p:cNvSpPr txBox="1"/>
          <p:nvPr/>
        </p:nvSpPr>
        <p:spPr>
          <a:xfrm>
            <a:off x="1005567" y="1266217"/>
            <a:ext cx="8139955" cy="505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 b="1">
                <a:ea typeface="微软雅黑" panose="020B0503020204020204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请各科室、各系所在每年</a:t>
            </a:r>
            <a:r>
              <a:rPr lang="en-US" altLang="zh-CN" dirty="0">
                <a:solidFill>
                  <a:srgbClr val="C00000"/>
                </a:solidFill>
              </a:rPr>
              <a:t>5</a:t>
            </a:r>
            <a:r>
              <a:rPr lang="zh-CN" altLang="en-US" dirty="0">
                <a:solidFill>
                  <a:srgbClr val="C00000"/>
                </a:solidFill>
              </a:rPr>
              <a:t>月</a:t>
            </a:r>
            <a:r>
              <a:rPr lang="en-US" altLang="zh-CN" dirty="0">
                <a:solidFill>
                  <a:srgbClr val="C00000"/>
                </a:solidFill>
              </a:rPr>
              <a:t>31</a:t>
            </a:r>
            <a:r>
              <a:rPr lang="zh-CN" altLang="en-US" dirty="0">
                <a:solidFill>
                  <a:srgbClr val="C00000"/>
                </a:solidFill>
              </a:rPr>
              <a:t>日前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提交归档文件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8F52096-E48A-4AF8-883A-DDD03C40E1DE}"/>
              </a:ext>
            </a:extLst>
          </p:cNvPr>
          <p:cNvSpPr txBox="1"/>
          <p:nvPr/>
        </p:nvSpPr>
        <p:spPr>
          <a:xfrm>
            <a:off x="1005567" y="2532951"/>
            <a:ext cx="7804262" cy="96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 b="1">
                <a:ea typeface="微软雅黑" panose="020B0503020204020204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学院办公室特设存档和新闻搜集专用邮箱：</a:t>
            </a:r>
            <a:r>
              <a:rPr lang="en-US" altLang="zh-CN" u="sng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gwyxx@pku.edu.cn</a:t>
            </a:r>
            <a:endParaRPr lang="en-US" altLang="zh-CN" u="sng" dirty="0">
              <a:solidFill>
                <a:srgbClr val="C00000"/>
              </a:solidFill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各位老师可随时将需要存档、发布的内容发来。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2EE2255-5E96-4D01-BA38-C99C1C97FBD5}"/>
              </a:ext>
            </a:extLst>
          </p:cNvPr>
          <p:cNvSpPr txBox="1"/>
          <p:nvPr/>
        </p:nvSpPr>
        <p:spPr>
          <a:xfrm>
            <a:off x="1005567" y="1899584"/>
            <a:ext cx="9366179" cy="505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 b="1">
                <a:ea typeface="微软雅黑" panose="020B0503020204020204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请各位老师边工作边存档，随时搜集重要存档资料。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24A52C5-9961-4709-AD72-9F6A6FFB2D5C}"/>
              </a:ext>
            </a:extLst>
          </p:cNvPr>
          <p:cNvSpPr txBox="1"/>
          <p:nvPr/>
        </p:nvSpPr>
        <p:spPr>
          <a:xfrm>
            <a:off x="1005567" y="3576139"/>
            <a:ext cx="7147833" cy="96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 b="1">
                <a:ea typeface="微软雅黑" panose="020B0503020204020204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C00000"/>
                </a:solidFill>
              </a:rPr>
              <a:t>纸质文件、实物与电子文件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同样重要，甚至更具历史价值，请及时搜集保存，提交存档。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4DFB006-9B6E-4CE9-B96F-CC5DFA933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593" y="1185887"/>
            <a:ext cx="2166458" cy="4841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288660C7-C843-4DB2-BD94-AA8141489356}"/>
              </a:ext>
            </a:extLst>
          </p:cNvPr>
          <p:cNvSpPr txBox="1"/>
          <p:nvPr/>
        </p:nvSpPr>
        <p:spPr>
          <a:xfrm>
            <a:off x="1005568" y="4619328"/>
            <a:ext cx="7147832" cy="96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rgbClr val="C00000"/>
                </a:solidFill>
              </a:rPr>
              <a:t>学院官网</a:t>
            </a:r>
            <a:r>
              <a:rPr lang="en-US" altLang="zh-CN" dirty="0">
                <a:solidFill>
                  <a:srgbClr val="C00000"/>
                </a:solidFill>
              </a:rPr>
              <a:t>—— </a:t>
            </a:r>
            <a:r>
              <a:rPr lang="zh-CN" altLang="en-US" dirty="0">
                <a:solidFill>
                  <a:srgbClr val="C00000"/>
                </a:solidFill>
              </a:rPr>
              <a:t>外院数据</a:t>
            </a:r>
            <a:r>
              <a:rPr lang="zh-CN" altLang="en-US" dirty="0"/>
              <a:t>日常存储学院各类重要数据资料，请各栏目负责人及时更新，请保留数据的历史版本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497383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341A44C2-3BF0-EB7B-052D-EAAD2EC4549D}"/>
              </a:ext>
            </a:extLst>
          </p:cNvPr>
          <p:cNvCxnSpPr/>
          <p:nvPr/>
        </p:nvCxnSpPr>
        <p:spPr>
          <a:xfrm>
            <a:off x="4572000" y="2139543"/>
            <a:ext cx="68453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785818CE-2FEF-8FAC-DE4E-7159B8B3A56C}"/>
              </a:ext>
            </a:extLst>
          </p:cNvPr>
          <p:cNvGrpSpPr/>
          <p:nvPr/>
        </p:nvGrpSpPr>
        <p:grpSpPr>
          <a:xfrm>
            <a:off x="11599637" y="1964918"/>
            <a:ext cx="342900" cy="349250"/>
            <a:chOff x="614137" y="622300"/>
            <a:chExt cx="342900" cy="349250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6E82D87C-4DD5-41D4-35A7-42CBED1C3C11}"/>
                </a:ext>
              </a:extLst>
            </p:cNvPr>
            <p:cNvSpPr/>
            <p:nvPr/>
          </p:nvSpPr>
          <p:spPr>
            <a:xfrm>
              <a:off x="614137" y="622300"/>
              <a:ext cx="342900" cy="349250"/>
            </a:xfrm>
            <a:prstGeom prst="ellipse">
              <a:avLst/>
            </a:prstGeom>
            <a:solidFill>
              <a:srgbClr val="458388"/>
            </a:solidFill>
            <a:ln w="1016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5C2BBC02-99A4-0177-B60D-8E9CA66BD02C}"/>
                </a:ext>
              </a:extLst>
            </p:cNvPr>
            <p:cNvSpPr/>
            <p:nvPr/>
          </p:nvSpPr>
          <p:spPr>
            <a:xfrm>
              <a:off x="638630" y="647700"/>
              <a:ext cx="293913" cy="298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82337C1C-6137-0E8E-6FE2-158E2AF868C0}"/>
              </a:ext>
            </a:extLst>
          </p:cNvPr>
          <p:cNvSpPr txBox="1"/>
          <p:nvPr/>
        </p:nvSpPr>
        <p:spPr>
          <a:xfrm>
            <a:off x="9919793" y="4224427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zh-CN" altLang="en-US" sz="4400" dirty="0">
              <a:solidFill>
                <a:schemeClr val="accent2">
                  <a:lumMod val="75000"/>
                </a:schemeClr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40EE8ED-D89A-489D-9717-1A7B620663C4}"/>
              </a:ext>
            </a:extLst>
          </p:cNvPr>
          <p:cNvSpPr txBox="1"/>
          <p:nvPr/>
        </p:nvSpPr>
        <p:spPr>
          <a:xfrm>
            <a:off x="5326789" y="1389673"/>
            <a:ext cx="6591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  <a:sym typeface="阿里巴巴普惠体" panose="00020600040101010101" pitchFamily="18" charset="-122"/>
              </a:rPr>
              <a:t>感谢各位老师的支持！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E95DDAF-AD89-407C-9D12-C30AB5E05864}"/>
              </a:ext>
            </a:extLst>
          </p:cNvPr>
          <p:cNvSpPr txBox="1"/>
          <p:nvPr/>
        </p:nvSpPr>
        <p:spPr>
          <a:xfrm>
            <a:off x="5656967" y="2791842"/>
            <a:ext cx="575833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600" b="1" dirty="0">
                <a:solidFill>
                  <a:srgbClr val="C55A11"/>
                </a:solidFill>
                <a:latin typeface="喜鹊古字典简体 regular" panose="00000500000000000000" pitchFamily="2" charset="-122"/>
                <a:ea typeface="喜鹊古字典简体 regular" panose="00000500000000000000" pitchFamily="2" charset="-122"/>
                <a:cs typeface="阿里巴巴普惠体 Heavy" panose="00020600040101010101" pitchFamily="18" charset="-122"/>
                <a:sym typeface="阿里巴巴普惠体" panose="00020600040101010101" pitchFamily="18" charset="-122"/>
              </a:rPr>
              <a:t>维护历史原貌</a:t>
            </a:r>
            <a:endParaRPr lang="en-US" altLang="zh-CN" sz="6600" b="1" dirty="0">
              <a:solidFill>
                <a:srgbClr val="C55A11"/>
              </a:solidFill>
              <a:latin typeface="喜鹊古字典简体 regular" panose="00000500000000000000" pitchFamily="2" charset="-122"/>
              <a:ea typeface="喜鹊古字典简体 regular" panose="00000500000000000000" pitchFamily="2" charset="-122"/>
              <a:cs typeface="阿里巴巴普惠体 Heavy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zh-CN" altLang="en-US" sz="6600" b="1" dirty="0">
                <a:solidFill>
                  <a:srgbClr val="C55A11"/>
                </a:solidFill>
                <a:latin typeface="喜鹊古字典简体 regular" panose="00000500000000000000" pitchFamily="2" charset="-122"/>
                <a:ea typeface="喜鹊古字典简体 regular" panose="00000500000000000000" pitchFamily="2" charset="-122"/>
                <a:cs typeface="阿里巴巴普惠体 Heavy" panose="00020600040101010101" pitchFamily="18" charset="-122"/>
                <a:sym typeface="阿里巴巴普惠体" panose="00020600040101010101" pitchFamily="18" charset="-122"/>
              </a:rPr>
              <a:t>传承人类文明</a:t>
            </a:r>
            <a:endParaRPr lang="zh-CN" altLang="en-US" sz="6600" b="1" dirty="0">
              <a:solidFill>
                <a:srgbClr val="C55A11"/>
              </a:solidFill>
              <a:latin typeface="喜鹊古字典简体 regular" panose="00000500000000000000" pitchFamily="2" charset="-122"/>
              <a:ea typeface="喜鹊古字典简体 regular" panose="00000500000000000000" pitchFamily="2" charset="-122"/>
              <a:cs typeface="阿里巴巴普惠体 Heavy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982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BAEC3FF-B213-5494-A09B-A66CD7DE2488}"/>
              </a:ext>
            </a:extLst>
          </p:cNvPr>
          <p:cNvGrpSpPr/>
          <p:nvPr/>
        </p:nvGrpSpPr>
        <p:grpSpPr>
          <a:xfrm>
            <a:off x="366487" y="573924"/>
            <a:ext cx="230413" cy="228601"/>
            <a:chOff x="614137" y="622300"/>
            <a:chExt cx="342900" cy="34925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B1045A6-3F2D-7617-E2B3-0DDAE8712D76}"/>
                </a:ext>
              </a:extLst>
            </p:cNvPr>
            <p:cNvSpPr/>
            <p:nvPr/>
          </p:nvSpPr>
          <p:spPr>
            <a:xfrm>
              <a:off x="614137" y="622300"/>
              <a:ext cx="342900" cy="349250"/>
            </a:xfrm>
            <a:prstGeom prst="ellipse">
              <a:avLst/>
            </a:prstGeom>
            <a:solidFill>
              <a:srgbClr val="458388"/>
            </a:solidFill>
            <a:ln w="1016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AD6C1DC-1DAE-1238-4865-CCAADC72AE45}"/>
                </a:ext>
              </a:extLst>
            </p:cNvPr>
            <p:cNvSpPr/>
            <p:nvPr/>
          </p:nvSpPr>
          <p:spPr>
            <a:xfrm>
              <a:off x="638630" y="647700"/>
              <a:ext cx="293913" cy="298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A9A6E74-E5F1-7F40-E1B7-0E9105002558}"/>
              </a:ext>
            </a:extLst>
          </p:cNvPr>
          <p:cNvCxnSpPr>
            <a:cxnSpLocks/>
          </p:cNvCxnSpPr>
          <p:nvPr/>
        </p:nvCxnSpPr>
        <p:spPr>
          <a:xfrm>
            <a:off x="4644189" y="688223"/>
            <a:ext cx="7249361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99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553F19D-1647-1CB6-B49B-891D73BB2DD0}"/>
              </a:ext>
            </a:extLst>
          </p:cNvPr>
          <p:cNvSpPr txBox="1"/>
          <p:nvPr/>
        </p:nvSpPr>
        <p:spPr>
          <a:xfrm>
            <a:off x="831850" y="426614"/>
            <a:ext cx="4502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Heavy" panose="00020600040101010101" pitchFamily="18" charset="-122"/>
                <a:sym typeface="阿里巴巴普惠体" panose="00020600040101010101" pitchFamily="18" charset="-122"/>
              </a:rPr>
              <a:t>工作过去，成果永存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Heavy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20F198B-3A8A-55E1-EF3A-857F12410AC4}"/>
              </a:ext>
            </a:extLst>
          </p:cNvPr>
          <p:cNvGrpSpPr/>
          <p:nvPr/>
        </p:nvGrpSpPr>
        <p:grpSpPr>
          <a:xfrm>
            <a:off x="946148" y="1352338"/>
            <a:ext cx="5359401" cy="2581827"/>
            <a:chOff x="1314450" y="1152040"/>
            <a:chExt cx="4851400" cy="2581827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810CA771-C747-49AC-6CC3-61D80E082BD5}"/>
                </a:ext>
              </a:extLst>
            </p:cNvPr>
            <p:cNvSpPr/>
            <p:nvPr/>
          </p:nvSpPr>
          <p:spPr>
            <a:xfrm>
              <a:off x="1314452" y="1152040"/>
              <a:ext cx="2984499" cy="46355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什么是档案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D2C5353F-53A2-C124-F538-2D260AC360C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314450" y="1845145"/>
              <a:ext cx="4851400" cy="188872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5000"/>
                </a:lnSpc>
                <a:spcAft>
                  <a:spcPts val="60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档案是过去和现在的国家机构、社会组织以及个人从事政治、军事、经济、科学、技术、文化、宗教等活动</a:t>
              </a: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直接形成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的对国家和社会</a:t>
              </a: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有保存价值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的各种</a:t>
              </a: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文字、图表、声像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等不同形式的历史记录。</a:t>
              </a:r>
            </a:p>
            <a:p>
              <a:pPr lvl="0">
                <a:lnSpc>
                  <a:spcPct val="125000"/>
                </a:lnSpc>
                <a:spcAft>
                  <a:spcPts val="600"/>
                </a:spcAft>
                <a:defRPr/>
              </a:pP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电子档案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与</a:t>
              </a: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传统载体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档案具有同等效力，可以以电子形式作为凭证使用。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342E8BC-41FF-A989-7C83-DFB48D1E02DE}"/>
              </a:ext>
            </a:extLst>
          </p:cNvPr>
          <p:cNvGrpSpPr/>
          <p:nvPr/>
        </p:nvGrpSpPr>
        <p:grpSpPr>
          <a:xfrm>
            <a:off x="6922168" y="2244886"/>
            <a:ext cx="3818021" cy="2368189"/>
            <a:chOff x="6305552" y="2388496"/>
            <a:chExt cx="5235761" cy="2919133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3CD30F82-C464-83E7-08E6-75AD7BD9B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552" y="2388496"/>
              <a:ext cx="5235761" cy="2919133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F93AE92-A215-3935-B4AB-F8EEFC911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62"/>
            <a:stretch/>
          </p:blipFill>
          <p:spPr>
            <a:xfrm>
              <a:off x="7024399" y="2532617"/>
              <a:ext cx="3798065" cy="2439433"/>
            </a:xfrm>
            <a:prstGeom prst="rect">
              <a:avLst/>
            </a:prstGeom>
          </p:spPr>
        </p:pic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89F133F4-CB09-4EBD-8A1E-81F5A05D83CD}"/>
              </a:ext>
            </a:extLst>
          </p:cNvPr>
          <p:cNvSpPr txBox="1"/>
          <p:nvPr/>
        </p:nvSpPr>
        <p:spPr>
          <a:xfrm>
            <a:off x="2325387" y="3946665"/>
            <a:ext cx="5741684" cy="33701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marL="228600" lvl="0" indent="-228600">
              <a:lnSpc>
                <a:spcPct val="125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—— 《</a:t>
            </a:r>
            <a:r>
              <a:rPr lang="zh-CN" altLang="en-US" dirty="0"/>
              <a:t>中华人民共和国档案法</a:t>
            </a:r>
            <a:r>
              <a:rPr lang="en-US" altLang="zh-CN" dirty="0"/>
              <a:t>》 </a:t>
            </a:r>
            <a:r>
              <a:rPr lang="zh-CN" altLang="en-US" dirty="0"/>
              <a:t>（</a:t>
            </a:r>
            <a:r>
              <a:rPr lang="en-US" altLang="zh-CN" dirty="0"/>
              <a:t>2021</a:t>
            </a:r>
            <a:r>
              <a:rPr lang="zh-CN" altLang="en-US" dirty="0"/>
              <a:t>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08FAB26-7E3D-4C77-B18A-0D1ACB1FF69B}"/>
              </a:ext>
            </a:extLst>
          </p:cNvPr>
          <p:cNvSpPr txBox="1"/>
          <p:nvPr/>
        </p:nvSpPr>
        <p:spPr>
          <a:xfrm>
            <a:off x="946148" y="4754670"/>
            <a:ext cx="535940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我校各单位及个人从事教学、科研、管理等活动形成的，办理完毕的，对学校和社会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有保存价值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不同载体形式的历史记录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D4801AE-EE15-4425-AC21-FDA1ED0036CE}"/>
              </a:ext>
            </a:extLst>
          </p:cNvPr>
          <p:cNvSpPr txBox="1"/>
          <p:nvPr/>
        </p:nvSpPr>
        <p:spPr>
          <a:xfrm>
            <a:off x="5144837" y="7301307"/>
            <a:ext cx="574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—— 《</a:t>
            </a:r>
            <a:r>
              <a:rPr lang="zh-CN" altLang="en-US" dirty="0"/>
              <a:t>北京大学文书档案归档实施细则</a:t>
            </a:r>
            <a:r>
              <a:rPr lang="en-US" altLang="zh-CN" dirty="0"/>
              <a:t>》 </a:t>
            </a:r>
            <a:r>
              <a:rPr lang="zh-CN" altLang="en-US" dirty="0"/>
              <a:t>（</a:t>
            </a:r>
            <a:r>
              <a:rPr lang="en-US" altLang="zh-CN" dirty="0"/>
              <a:t>2022.7</a:t>
            </a:r>
            <a:r>
              <a:rPr lang="zh-CN" altLang="en-US" dirty="0"/>
              <a:t>）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BE67C24-23CA-40C4-B76D-7C9E871AD3DE}"/>
              </a:ext>
            </a:extLst>
          </p:cNvPr>
          <p:cNvSpPr txBox="1"/>
          <p:nvPr/>
        </p:nvSpPr>
        <p:spPr>
          <a:xfrm>
            <a:off x="6769432" y="4633450"/>
            <a:ext cx="4764841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文书档案实行文件形成部门整理立卷，归档制度。各单位应加强档案管理，明确档案工作分管领导，并确定档案员，具体负责和组织文书档案的整理、立卷、归档工作。</a:t>
            </a:r>
            <a:endParaRPr lang="zh-CN" altLang="zh-CN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9BB8E0E-5068-4CA2-A0E6-86EABFC03563}"/>
              </a:ext>
            </a:extLst>
          </p:cNvPr>
          <p:cNvSpPr txBox="1"/>
          <p:nvPr/>
        </p:nvSpPr>
        <p:spPr>
          <a:xfrm>
            <a:off x="1868233" y="5649706"/>
            <a:ext cx="4764841" cy="33701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marL="228600" lvl="0" indent="-228600">
              <a:lnSpc>
                <a:spcPct val="125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altLang="zh-CN"/>
              <a:t>—— 《</a:t>
            </a:r>
            <a:r>
              <a:rPr lang="zh-CN" altLang="en-US"/>
              <a:t>北京大学文书档案归档实施细则</a:t>
            </a:r>
            <a:r>
              <a:rPr lang="en-US" altLang="zh-CN"/>
              <a:t>》 </a:t>
            </a:r>
            <a:r>
              <a:rPr lang="zh-CN" altLang="en-US"/>
              <a:t>（</a:t>
            </a:r>
            <a:r>
              <a:rPr lang="en-US" altLang="zh-CN" dirty="0"/>
              <a:t>2022.7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3054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BAEC3FF-B213-5494-A09B-A66CD7DE2488}"/>
              </a:ext>
            </a:extLst>
          </p:cNvPr>
          <p:cNvGrpSpPr/>
          <p:nvPr/>
        </p:nvGrpSpPr>
        <p:grpSpPr>
          <a:xfrm>
            <a:off x="366487" y="573924"/>
            <a:ext cx="230413" cy="228601"/>
            <a:chOff x="614137" y="622300"/>
            <a:chExt cx="342900" cy="34925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B1045A6-3F2D-7617-E2B3-0DDAE8712D76}"/>
                </a:ext>
              </a:extLst>
            </p:cNvPr>
            <p:cNvSpPr/>
            <p:nvPr/>
          </p:nvSpPr>
          <p:spPr>
            <a:xfrm>
              <a:off x="614137" y="622300"/>
              <a:ext cx="342900" cy="349250"/>
            </a:xfrm>
            <a:prstGeom prst="ellipse">
              <a:avLst/>
            </a:prstGeom>
            <a:solidFill>
              <a:srgbClr val="458388"/>
            </a:solidFill>
            <a:ln w="1016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AD6C1DC-1DAE-1238-4865-CCAADC72AE45}"/>
                </a:ext>
              </a:extLst>
            </p:cNvPr>
            <p:cNvSpPr/>
            <p:nvPr/>
          </p:nvSpPr>
          <p:spPr>
            <a:xfrm>
              <a:off x="638630" y="647700"/>
              <a:ext cx="293913" cy="298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A9A6E74-E5F1-7F40-E1B7-0E9105002558}"/>
              </a:ext>
            </a:extLst>
          </p:cNvPr>
          <p:cNvCxnSpPr>
            <a:cxnSpLocks/>
          </p:cNvCxnSpPr>
          <p:nvPr/>
        </p:nvCxnSpPr>
        <p:spPr>
          <a:xfrm>
            <a:off x="5573801" y="688223"/>
            <a:ext cx="6319749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99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553F19D-1647-1CB6-B49B-891D73BB2DD0}"/>
              </a:ext>
            </a:extLst>
          </p:cNvPr>
          <p:cNvSpPr txBox="1"/>
          <p:nvPr/>
        </p:nvSpPr>
        <p:spPr>
          <a:xfrm>
            <a:off x="834275" y="417126"/>
            <a:ext cx="4502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Heavy" panose="00020600040101010101" pitchFamily="18" charset="-122"/>
              </a:defRPr>
            </a:lvl1pPr>
          </a:lstStyle>
          <a:p>
            <a:r>
              <a:rPr lang="zh-CN" altLang="en-US" dirty="0">
                <a:sym typeface="阿里巴巴普惠体" panose="00020600040101010101" pitchFamily="18" charset="-122"/>
              </a:rPr>
              <a:t>存档从事情发生的一刻开始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10CA771-C747-49AC-6CC3-61D80E082BD5}"/>
              </a:ext>
            </a:extLst>
          </p:cNvPr>
          <p:cNvSpPr/>
          <p:nvPr/>
        </p:nvSpPr>
        <p:spPr>
          <a:xfrm>
            <a:off x="3537087" y="1111921"/>
            <a:ext cx="3438891" cy="669383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文书档案的载体形式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05BBC832-C686-47B3-A60D-F6B933816C6B}"/>
              </a:ext>
            </a:extLst>
          </p:cNvPr>
          <p:cNvSpPr/>
          <p:nvPr/>
        </p:nvSpPr>
        <p:spPr>
          <a:xfrm>
            <a:off x="1690887" y="2691688"/>
            <a:ext cx="2053526" cy="991889"/>
          </a:xfrm>
          <a:prstGeom prst="round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B82A89A-BC3B-4FF4-B4E1-841DAC682022}"/>
              </a:ext>
            </a:extLst>
          </p:cNvPr>
          <p:cNvSpPr txBox="1"/>
          <p:nvPr/>
        </p:nvSpPr>
        <p:spPr>
          <a:xfrm>
            <a:off x="1801312" y="2987577"/>
            <a:ext cx="1832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传统纸质档案</a:t>
            </a: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4C66F63B-877F-499D-AD6E-0555799E49DC}"/>
              </a:ext>
            </a:extLst>
          </p:cNvPr>
          <p:cNvSpPr/>
          <p:nvPr/>
        </p:nvSpPr>
        <p:spPr>
          <a:xfrm>
            <a:off x="1690886" y="4403812"/>
            <a:ext cx="2053526" cy="991889"/>
          </a:xfrm>
          <a:prstGeom prst="round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8408EB9-D53E-4BC5-A146-1BB66A092579}"/>
              </a:ext>
            </a:extLst>
          </p:cNvPr>
          <p:cNvSpPr txBox="1"/>
          <p:nvPr/>
        </p:nvSpPr>
        <p:spPr>
          <a:xfrm>
            <a:off x="2010539" y="4699702"/>
            <a:ext cx="1832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电子档案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B41B8B0D-42F8-477B-BE0A-41196427494D}"/>
              </a:ext>
            </a:extLst>
          </p:cNvPr>
          <p:cNvCxnSpPr/>
          <p:nvPr/>
        </p:nvCxnSpPr>
        <p:spPr>
          <a:xfrm flipV="1">
            <a:off x="3744412" y="4899757"/>
            <a:ext cx="1005453" cy="1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CE44F81-7110-4105-A6AD-047B15966DBE}"/>
              </a:ext>
            </a:extLst>
          </p:cNvPr>
          <p:cNvCxnSpPr>
            <a:cxnSpLocks/>
          </p:cNvCxnSpPr>
          <p:nvPr/>
        </p:nvCxnSpPr>
        <p:spPr>
          <a:xfrm>
            <a:off x="4743128" y="4466408"/>
            <a:ext cx="6737" cy="107766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5B9A8E3-0D65-4F97-B048-E399A7841B2D}"/>
              </a:ext>
            </a:extLst>
          </p:cNvPr>
          <p:cNvCxnSpPr/>
          <p:nvPr/>
        </p:nvCxnSpPr>
        <p:spPr>
          <a:xfrm flipV="1">
            <a:off x="4743128" y="4486541"/>
            <a:ext cx="1005453" cy="1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F40614E-5F5A-463B-B805-A31D005C69C7}"/>
              </a:ext>
            </a:extLst>
          </p:cNvPr>
          <p:cNvCxnSpPr/>
          <p:nvPr/>
        </p:nvCxnSpPr>
        <p:spPr>
          <a:xfrm flipV="1">
            <a:off x="4749866" y="5544067"/>
            <a:ext cx="1005453" cy="1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54A9A9C7-730F-4C96-B46E-B2C34384299E}"/>
              </a:ext>
            </a:extLst>
          </p:cNvPr>
          <p:cNvSpPr/>
          <p:nvPr/>
        </p:nvSpPr>
        <p:spPr>
          <a:xfrm>
            <a:off x="5800381" y="4064655"/>
            <a:ext cx="4198946" cy="803507"/>
          </a:xfrm>
          <a:prstGeom prst="round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7D8258A-0CA4-4FF0-B35D-EB016E6458D0}"/>
              </a:ext>
            </a:extLst>
          </p:cNvPr>
          <p:cNvSpPr txBox="1"/>
          <p:nvPr/>
        </p:nvSpPr>
        <p:spPr>
          <a:xfrm>
            <a:off x="5873989" y="4172261"/>
            <a:ext cx="4073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文本文件，包括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DOC/DOCX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XLS/XLSX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TXT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PDF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建议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pdf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格式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最好</a:t>
            </a: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4316D03C-B459-4F0A-B88E-C98EBC9EAC18}"/>
              </a:ext>
            </a:extLst>
          </p:cNvPr>
          <p:cNvSpPr/>
          <p:nvPr/>
        </p:nvSpPr>
        <p:spPr>
          <a:xfrm>
            <a:off x="5748581" y="5102624"/>
            <a:ext cx="4198946" cy="905124"/>
          </a:xfrm>
          <a:prstGeom prst="round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C076384-8AA5-4528-948B-528B2B6F9594}"/>
              </a:ext>
            </a:extLst>
          </p:cNvPr>
          <p:cNvSpPr txBox="1"/>
          <p:nvPr/>
        </p:nvSpPr>
        <p:spPr>
          <a:xfrm>
            <a:off x="5860594" y="5240267"/>
            <a:ext cx="460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非文本文件，包括录音、录像、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图像等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8C556CFF-DCD5-4927-915F-0EECE16BA2A7}"/>
              </a:ext>
            </a:extLst>
          </p:cNvPr>
          <p:cNvCxnSpPr/>
          <p:nvPr/>
        </p:nvCxnSpPr>
        <p:spPr>
          <a:xfrm flipV="1">
            <a:off x="3741084" y="3132360"/>
            <a:ext cx="1005453" cy="1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F0C69487-C694-4A01-B88F-C565ADC19308}"/>
              </a:ext>
            </a:extLst>
          </p:cNvPr>
          <p:cNvCxnSpPr/>
          <p:nvPr/>
        </p:nvCxnSpPr>
        <p:spPr>
          <a:xfrm>
            <a:off x="4761432" y="2358472"/>
            <a:ext cx="0" cy="1325105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24D12C6A-408D-4ED5-A344-C837BAD814FB}"/>
              </a:ext>
            </a:extLst>
          </p:cNvPr>
          <p:cNvCxnSpPr/>
          <p:nvPr/>
        </p:nvCxnSpPr>
        <p:spPr>
          <a:xfrm flipV="1">
            <a:off x="4794439" y="2987576"/>
            <a:ext cx="1005453" cy="1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CC2DE82D-7E3E-47A1-83F3-536D340769E7}"/>
              </a:ext>
            </a:extLst>
          </p:cNvPr>
          <p:cNvCxnSpPr/>
          <p:nvPr/>
        </p:nvCxnSpPr>
        <p:spPr>
          <a:xfrm flipV="1">
            <a:off x="4749866" y="2358510"/>
            <a:ext cx="1005453" cy="1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CD8D674B-23CE-4924-82AA-ACAAECBA1E97}"/>
              </a:ext>
            </a:extLst>
          </p:cNvPr>
          <p:cNvSpPr/>
          <p:nvPr/>
        </p:nvSpPr>
        <p:spPr>
          <a:xfrm>
            <a:off x="5852181" y="1894972"/>
            <a:ext cx="4198946" cy="594752"/>
          </a:xfrm>
          <a:prstGeom prst="round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2F72908-33B5-434B-B718-ADD1EFFA0395}"/>
              </a:ext>
            </a:extLst>
          </p:cNvPr>
          <p:cNvSpPr txBox="1"/>
          <p:nvPr/>
        </p:nvSpPr>
        <p:spPr>
          <a:xfrm>
            <a:off x="5980669" y="2012234"/>
            <a:ext cx="460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学院各类非出版重要印刷品</a:t>
            </a: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8BD12E55-30AD-44F9-B1D8-D50C30FC0689}"/>
              </a:ext>
            </a:extLst>
          </p:cNvPr>
          <p:cNvSpPr/>
          <p:nvPr/>
        </p:nvSpPr>
        <p:spPr>
          <a:xfrm>
            <a:off x="5852181" y="2599492"/>
            <a:ext cx="4198946" cy="553255"/>
          </a:xfrm>
          <a:prstGeom prst="round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4E944D7-A87A-4B8A-BA6B-E93555F830D4}"/>
              </a:ext>
            </a:extLst>
          </p:cNvPr>
          <p:cNvSpPr txBox="1"/>
          <p:nvPr/>
        </p:nvSpPr>
        <p:spPr>
          <a:xfrm>
            <a:off x="5980669" y="2716754"/>
            <a:ext cx="460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学院盖章公示发布的各类重要文件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BDB30F7D-191F-4D95-888A-FB98A70ED3E3}"/>
              </a:ext>
            </a:extLst>
          </p:cNvPr>
          <p:cNvCxnSpPr/>
          <p:nvPr/>
        </p:nvCxnSpPr>
        <p:spPr>
          <a:xfrm flipV="1">
            <a:off x="4763332" y="3664846"/>
            <a:ext cx="1005453" cy="1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EEFE1915-66C8-4FE4-A5AC-6E6B29F8D9CB}"/>
              </a:ext>
            </a:extLst>
          </p:cNvPr>
          <p:cNvSpPr/>
          <p:nvPr/>
        </p:nvSpPr>
        <p:spPr>
          <a:xfrm>
            <a:off x="5852181" y="3368313"/>
            <a:ext cx="4198946" cy="456945"/>
          </a:xfrm>
          <a:prstGeom prst="round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其他有保存价值的实物材料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7B69DB6-D9E7-4F38-897C-5F1F1948D637}"/>
              </a:ext>
            </a:extLst>
          </p:cNvPr>
          <p:cNvSpPr txBox="1"/>
          <p:nvPr/>
        </p:nvSpPr>
        <p:spPr>
          <a:xfrm>
            <a:off x="3537087" y="6109908"/>
            <a:ext cx="391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一事一档，应归尽归</a:t>
            </a:r>
          </a:p>
        </p:txBody>
      </p:sp>
    </p:spTree>
    <p:extLst>
      <p:ext uri="{BB962C8B-B14F-4D97-AF65-F5344CB8AC3E}">
        <p14:creationId xmlns:p14="http://schemas.microsoft.com/office/powerpoint/2010/main" val="198732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BAEC3FF-B213-5494-A09B-A66CD7DE2488}"/>
              </a:ext>
            </a:extLst>
          </p:cNvPr>
          <p:cNvGrpSpPr/>
          <p:nvPr/>
        </p:nvGrpSpPr>
        <p:grpSpPr>
          <a:xfrm>
            <a:off x="366487" y="573924"/>
            <a:ext cx="230413" cy="228601"/>
            <a:chOff x="614137" y="622300"/>
            <a:chExt cx="342900" cy="34925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B1045A6-3F2D-7617-E2B3-0DDAE8712D76}"/>
                </a:ext>
              </a:extLst>
            </p:cNvPr>
            <p:cNvSpPr/>
            <p:nvPr/>
          </p:nvSpPr>
          <p:spPr>
            <a:xfrm>
              <a:off x="614137" y="622300"/>
              <a:ext cx="342900" cy="349250"/>
            </a:xfrm>
            <a:prstGeom prst="ellipse">
              <a:avLst/>
            </a:prstGeom>
            <a:solidFill>
              <a:srgbClr val="458388"/>
            </a:solidFill>
            <a:ln w="1016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AD6C1DC-1DAE-1238-4865-CCAADC72AE45}"/>
                </a:ext>
              </a:extLst>
            </p:cNvPr>
            <p:cNvSpPr/>
            <p:nvPr/>
          </p:nvSpPr>
          <p:spPr>
            <a:xfrm>
              <a:off x="638630" y="647700"/>
              <a:ext cx="293913" cy="298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A9A6E74-E5F1-7F40-E1B7-0E9105002558}"/>
              </a:ext>
            </a:extLst>
          </p:cNvPr>
          <p:cNvCxnSpPr>
            <a:cxnSpLocks/>
          </p:cNvCxnSpPr>
          <p:nvPr/>
        </p:nvCxnSpPr>
        <p:spPr>
          <a:xfrm>
            <a:off x="5887453" y="688223"/>
            <a:ext cx="6006097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553F19D-1647-1CB6-B49B-891D73BB2DD0}"/>
              </a:ext>
            </a:extLst>
          </p:cNvPr>
          <p:cNvSpPr txBox="1"/>
          <p:nvPr/>
        </p:nvSpPr>
        <p:spPr>
          <a:xfrm>
            <a:off x="848308" y="400222"/>
            <a:ext cx="50391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Heavy" panose="00020600040101010101" pitchFamily="18" charset="-122"/>
              </a:defRPr>
            </a:lvl1pPr>
          </a:lstStyle>
          <a:p>
            <a:r>
              <a:rPr lang="zh-CN" altLang="en-US" dirty="0">
                <a:sym typeface="阿里巴巴普惠体" panose="00020600040101010101" pitchFamily="18" charset="-122"/>
              </a:rPr>
              <a:t>档案工作  人人有责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03551EA-0C1C-5F32-073D-67A8E8D965E9}"/>
              </a:ext>
            </a:extLst>
          </p:cNvPr>
          <p:cNvGrpSpPr/>
          <p:nvPr/>
        </p:nvGrpSpPr>
        <p:grpSpPr>
          <a:xfrm>
            <a:off x="1137179" y="1072102"/>
            <a:ext cx="9897151" cy="5228477"/>
            <a:chOff x="1234548" y="1072102"/>
            <a:chExt cx="9897151" cy="5228477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715D685-49BD-8250-AE6F-EEDA508A935D}"/>
                </a:ext>
              </a:extLst>
            </p:cNvPr>
            <p:cNvGrpSpPr/>
            <p:nvPr/>
          </p:nvGrpSpPr>
          <p:grpSpPr>
            <a:xfrm>
              <a:off x="1234548" y="1951345"/>
              <a:ext cx="581552" cy="3670305"/>
              <a:chOff x="1323448" y="2101850"/>
              <a:chExt cx="581552" cy="3670305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1CDC78D7-5F41-5E5A-A01F-E39B36EB0E42}"/>
                  </a:ext>
                </a:extLst>
              </p:cNvPr>
              <p:cNvSpPr/>
              <p:nvPr/>
            </p:nvSpPr>
            <p:spPr>
              <a:xfrm rot="5400000">
                <a:off x="-220929" y="3646227"/>
                <a:ext cx="3670305" cy="581552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D63DA02-C11A-B6B1-5747-EF90A9063C48}"/>
                  </a:ext>
                </a:extLst>
              </p:cNvPr>
              <p:cNvSpPr txBox="1"/>
              <p:nvPr/>
            </p:nvSpPr>
            <p:spPr>
              <a:xfrm>
                <a:off x="1368001" y="2221155"/>
                <a:ext cx="492443" cy="3426579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学院档案内容类别及归口管理</a:t>
                </a: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D8EAA412-CF4D-F42F-6846-C5AE9E30C955}"/>
                </a:ext>
              </a:extLst>
            </p:cNvPr>
            <p:cNvGrpSpPr/>
            <p:nvPr/>
          </p:nvGrpSpPr>
          <p:grpSpPr>
            <a:xfrm>
              <a:off x="2625871" y="1072102"/>
              <a:ext cx="8505828" cy="5012347"/>
              <a:chOff x="2625871" y="1184255"/>
              <a:chExt cx="8505828" cy="5012347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770FC28-19C6-20D4-486B-F3EEC1BC5ADF}"/>
                  </a:ext>
                </a:extLst>
              </p:cNvPr>
              <p:cNvSpPr txBox="1"/>
              <p:nvPr/>
            </p:nvSpPr>
            <p:spPr>
              <a:xfrm>
                <a:off x="2646361" y="1184255"/>
                <a:ext cx="2641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党政管理类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20E6023-ABA1-F87F-C33C-BB9D5AA7C84A}"/>
                  </a:ext>
                </a:extLst>
              </p:cNvPr>
              <p:cNvSpPr txBox="1"/>
              <p:nvPr/>
            </p:nvSpPr>
            <p:spPr>
              <a:xfrm>
                <a:off x="2646361" y="1961302"/>
                <a:ext cx="2641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教学工作类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95024EB-F756-1E47-17DC-99EE76E30C9C}"/>
                  </a:ext>
                </a:extLst>
              </p:cNvPr>
              <p:cNvSpPr txBox="1"/>
              <p:nvPr/>
            </p:nvSpPr>
            <p:spPr>
              <a:xfrm>
                <a:off x="2646361" y="2945026"/>
                <a:ext cx="2641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学生工作类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CC552F0-6DD4-0B70-27E1-85F2FF2F99FE}"/>
                  </a:ext>
                </a:extLst>
              </p:cNvPr>
              <p:cNvSpPr txBox="1"/>
              <p:nvPr/>
            </p:nvSpPr>
            <p:spPr>
              <a:xfrm>
                <a:off x="2625874" y="1530404"/>
                <a:ext cx="8505825" cy="341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由学院办公室负责收集、整理、保管、统计、利用、鉴定等，立卷归档。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97DC694-039E-44D7-A821-854BD5535D1E}"/>
                  </a:ext>
                </a:extLst>
              </p:cNvPr>
              <p:cNvSpPr txBox="1"/>
              <p:nvPr/>
            </p:nvSpPr>
            <p:spPr>
              <a:xfrm>
                <a:off x="2625873" y="2270169"/>
                <a:ext cx="8505825" cy="61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由教务办公室负责收集、整理、保管、统计、利用、鉴定等，前一年的档案资料应在第二年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5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月前移交学院办公室统一管理，立卷归档；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D2D1D0E-B3E7-4F31-B8B0-7D5F3AC61735}"/>
                  </a:ext>
                </a:extLst>
              </p:cNvPr>
              <p:cNvSpPr txBox="1"/>
              <p:nvPr/>
            </p:nvSpPr>
            <p:spPr>
              <a:xfrm>
                <a:off x="2625872" y="3892753"/>
                <a:ext cx="2641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科研工作类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596E4500-68E1-4677-A778-76AEB4190B5F}"/>
                  </a:ext>
                </a:extLst>
              </p:cNvPr>
              <p:cNvSpPr txBox="1"/>
              <p:nvPr/>
            </p:nvSpPr>
            <p:spPr>
              <a:xfrm>
                <a:off x="2625872" y="4811602"/>
                <a:ext cx="2641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对外交流类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18D11DB-3C6A-4047-8F26-3BC87E276129}"/>
                  </a:ext>
                </a:extLst>
              </p:cNvPr>
              <p:cNvSpPr txBox="1"/>
              <p:nvPr/>
            </p:nvSpPr>
            <p:spPr>
              <a:xfrm>
                <a:off x="2625871" y="5827270"/>
                <a:ext cx="2641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其他类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3" name="左大括号 32">
              <a:extLst>
                <a:ext uri="{FF2B5EF4-FFF2-40B4-BE49-F238E27FC236}">
                  <a16:creationId xmlns:a16="http://schemas.microsoft.com/office/drawing/2014/main" id="{868D8513-CE70-E3BB-3D56-F77A60769DD9}"/>
                </a:ext>
              </a:extLst>
            </p:cNvPr>
            <p:cNvSpPr/>
            <p:nvPr/>
          </p:nvSpPr>
          <p:spPr>
            <a:xfrm>
              <a:off x="2111587" y="1267302"/>
              <a:ext cx="426719" cy="5033277"/>
            </a:xfrm>
            <a:prstGeom prst="leftBrace">
              <a:avLst>
                <a:gd name="adj1" fmla="val 75297"/>
                <a:gd name="adj2" fmla="val 50000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C507D07A-436E-4FC7-B505-35F3FC1EC042}"/>
              </a:ext>
            </a:extLst>
          </p:cNvPr>
          <p:cNvSpPr txBox="1"/>
          <p:nvPr/>
        </p:nvSpPr>
        <p:spPr>
          <a:xfrm>
            <a:off x="2528503" y="3167087"/>
            <a:ext cx="8505825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由学生工作办公室负责收集、整理、保管、统计、利用、鉴定等，前一年的档案资料应在第二年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月前移交学院办公室统一管理，立卷归档；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6BF04B0-FC8F-454B-9948-B288CA9FF4F8}"/>
              </a:ext>
            </a:extLst>
          </p:cNvPr>
          <p:cNvSpPr txBox="1"/>
          <p:nvPr/>
        </p:nvSpPr>
        <p:spPr>
          <a:xfrm>
            <a:off x="2528503" y="4095311"/>
            <a:ext cx="8505825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由科研秘书负责收集、整理、保管、统计、利用、鉴定等，前一年的档案资料应在第二年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月前移交学院办公室统一管理，立卷归档；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7F50884-4AD7-43F2-846F-88507A6D68D5}"/>
              </a:ext>
            </a:extLst>
          </p:cNvPr>
          <p:cNvSpPr txBox="1"/>
          <p:nvPr/>
        </p:nvSpPr>
        <p:spPr>
          <a:xfrm>
            <a:off x="2528502" y="5072342"/>
            <a:ext cx="8505825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由外事秘书负责收集、整理、保管、统计、利用、鉴定等，前一年的档案资料应在第二年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月前移交学院办公室统一管理，立卷归档；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C706B73-B5B0-4503-BC46-64655864A78D}"/>
              </a:ext>
            </a:extLst>
          </p:cNvPr>
          <p:cNvSpPr txBox="1"/>
          <p:nvPr/>
        </p:nvSpPr>
        <p:spPr>
          <a:xfrm>
            <a:off x="2528501" y="6058400"/>
            <a:ext cx="8505825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按照“谁主办、谁负责”原则，由相关责任人负责收集、整理、保管、统计、利用、鉴定等，应在档案数据发生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20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个工作日内移交院办，立卷归档。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BAEC3FF-B213-5494-A09B-A66CD7DE2488}"/>
              </a:ext>
            </a:extLst>
          </p:cNvPr>
          <p:cNvGrpSpPr/>
          <p:nvPr/>
        </p:nvGrpSpPr>
        <p:grpSpPr>
          <a:xfrm>
            <a:off x="366487" y="573924"/>
            <a:ext cx="230413" cy="228601"/>
            <a:chOff x="614137" y="622300"/>
            <a:chExt cx="342900" cy="34925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B1045A6-3F2D-7617-E2B3-0DDAE8712D76}"/>
                </a:ext>
              </a:extLst>
            </p:cNvPr>
            <p:cNvSpPr/>
            <p:nvPr/>
          </p:nvSpPr>
          <p:spPr>
            <a:xfrm>
              <a:off x="614137" y="622300"/>
              <a:ext cx="342900" cy="349250"/>
            </a:xfrm>
            <a:prstGeom prst="ellipse">
              <a:avLst/>
            </a:prstGeom>
            <a:solidFill>
              <a:srgbClr val="458388"/>
            </a:solidFill>
            <a:ln w="1016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AD6C1DC-1DAE-1238-4865-CCAADC72AE45}"/>
                </a:ext>
              </a:extLst>
            </p:cNvPr>
            <p:cNvSpPr/>
            <p:nvPr/>
          </p:nvSpPr>
          <p:spPr>
            <a:xfrm>
              <a:off x="638630" y="647700"/>
              <a:ext cx="293913" cy="298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A9A6E74-E5F1-7F40-E1B7-0E9105002558}"/>
              </a:ext>
            </a:extLst>
          </p:cNvPr>
          <p:cNvCxnSpPr>
            <a:cxnSpLocks/>
          </p:cNvCxnSpPr>
          <p:nvPr/>
        </p:nvCxnSpPr>
        <p:spPr>
          <a:xfrm>
            <a:off x="4692316" y="688223"/>
            <a:ext cx="7201234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553F19D-1647-1CB6-B49B-891D73BB2DD0}"/>
              </a:ext>
            </a:extLst>
          </p:cNvPr>
          <p:cNvSpPr txBox="1"/>
          <p:nvPr/>
        </p:nvSpPr>
        <p:spPr>
          <a:xfrm>
            <a:off x="831850" y="426614"/>
            <a:ext cx="4502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Heavy" panose="00020600040101010101" pitchFamily="18" charset="-122"/>
              </a:defRPr>
            </a:lvl1pPr>
          </a:lstStyle>
          <a:p>
            <a:r>
              <a:rPr lang="zh-CN" altLang="en-US" dirty="0">
                <a:sym typeface="阿里巴巴普惠体" panose="00020600040101010101" pitchFamily="18" charset="-122"/>
              </a:rPr>
              <a:t>归档内容细则及要求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2A58F6A-AA5E-DF7D-0EBC-B83D100C4490}"/>
              </a:ext>
            </a:extLst>
          </p:cNvPr>
          <p:cNvSpPr/>
          <p:nvPr/>
        </p:nvSpPr>
        <p:spPr>
          <a:xfrm>
            <a:off x="4382001" y="1102190"/>
            <a:ext cx="2612356" cy="52322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党政管理类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2F62A3A-3CA0-7B35-C8AC-FB2CB06159FD}"/>
              </a:ext>
            </a:extLst>
          </p:cNvPr>
          <p:cNvSpPr txBox="1"/>
          <p:nvPr/>
        </p:nvSpPr>
        <p:spPr>
          <a:xfrm>
            <a:off x="364312" y="2185885"/>
            <a:ext cx="5528986" cy="3936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学院党员大会、全院大会等重要党政会议的相关材料（文字和声像）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校庆、院庆、系庆和其他重要纪念、庆典活动的相关资料（文字和声像）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省（部级）以上领导和社会名人来院视察、参观访问的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相关资料（文字和声像）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学院党政领导任职期间标准照和工作生活照，及重要公务活动的声像资料；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授予校外人士名誉称号的相关资料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（文字和声像）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获省部级上奖励的先进集体和个人的相关资料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（文字和声像）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民主党派和校友重要活动的资料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（文字和声像）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教职工合影照片、形象照片等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3B48D26-8982-B287-6668-394FCC977811}"/>
              </a:ext>
            </a:extLst>
          </p:cNvPr>
          <p:cNvGrpSpPr/>
          <p:nvPr/>
        </p:nvGrpSpPr>
        <p:grpSpPr>
          <a:xfrm>
            <a:off x="288756" y="2120520"/>
            <a:ext cx="5678907" cy="4076263"/>
            <a:chOff x="1739900" y="2768084"/>
            <a:chExt cx="3771900" cy="281356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53581DA-7547-03DC-F7D1-52CC18577669}"/>
                </a:ext>
              </a:extLst>
            </p:cNvPr>
            <p:cNvCxnSpPr/>
            <p:nvPr/>
          </p:nvCxnSpPr>
          <p:spPr>
            <a:xfrm>
              <a:off x="1739900" y="2768084"/>
              <a:ext cx="0" cy="2813566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98C8632E-21FE-322A-26B2-C3A1FA63A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9900" y="5575300"/>
              <a:ext cx="3771900" cy="0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AA9F13-9222-01F7-02DB-C4FD4FAD846E}"/>
              </a:ext>
            </a:extLst>
          </p:cNvPr>
          <p:cNvGrpSpPr/>
          <p:nvPr/>
        </p:nvGrpSpPr>
        <p:grpSpPr>
          <a:xfrm>
            <a:off x="5890819" y="6091090"/>
            <a:ext cx="304798" cy="192986"/>
            <a:chOff x="5180013" y="5558868"/>
            <a:chExt cx="304798" cy="192986"/>
          </a:xfrm>
        </p:grpSpPr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E61118EE-6B68-59CE-ADB9-B225CB0BE4F2}"/>
                </a:ext>
              </a:extLst>
            </p:cNvPr>
            <p:cNvSpPr/>
            <p:nvPr/>
          </p:nvSpPr>
          <p:spPr>
            <a:xfrm>
              <a:off x="5180013" y="5558868"/>
              <a:ext cx="180975" cy="19298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6CE98CF4-2B64-3236-7F44-E6F4EE013C80}"/>
                </a:ext>
              </a:extLst>
            </p:cNvPr>
            <p:cNvSpPr/>
            <p:nvPr/>
          </p:nvSpPr>
          <p:spPr>
            <a:xfrm>
              <a:off x="5303836" y="5558868"/>
              <a:ext cx="180975" cy="19298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6BC75ABA-8D56-44EF-B24F-F3EF8867892A}"/>
              </a:ext>
            </a:extLst>
          </p:cNvPr>
          <p:cNvSpPr txBox="1"/>
          <p:nvPr/>
        </p:nvSpPr>
        <p:spPr>
          <a:xfrm>
            <a:off x="6859007" y="2185885"/>
            <a:ext cx="4648865" cy="3936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 startAt="9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向上级机关报送的文件、给上级机关的请示、报告及批复；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 startAt="9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有关方针政策性的或重要业务问题的规章制度、管理办法、规定、决定等。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 startAt="9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学院年度工作计划、工作总结、年鉴、大事记、简报等；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 startAt="9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学院（含内设机构）职责、人事变更、机构沿革材料；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 startAt="9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各类办公会议纪要、决定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 startAt="9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年度重要统计报表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 startAt="9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向学校上报的重要材料、汇报用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等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 startAt="9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学院审批的教师奖励、处分相关资料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 startAt="9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跟年度工作重点相关的重要资料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30DE6BC-9485-4841-BC26-25E6E38061A3}"/>
              </a:ext>
            </a:extLst>
          </p:cNvPr>
          <p:cNvGrpSpPr/>
          <p:nvPr/>
        </p:nvGrpSpPr>
        <p:grpSpPr>
          <a:xfrm>
            <a:off x="6660816" y="2185950"/>
            <a:ext cx="4847056" cy="4098126"/>
            <a:chOff x="1739900" y="2768084"/>
            <a:chExt cx="3771900" cy="2813566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02B0FADD-AF0E-4AF4-806A-8520D881E20B}"/>
                </a:ext>
              </a:extLst>
            </p:cNvPr>
            <p:cNvCxnSpPr/>
            <p:nvPr/>
          </p:nvCxnSpPr>
          <p:spPr>
            <a:xfrm>
              <a:off x="1739900" y="2768084"/>
              <a:ext cx="0" cy="2813566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C8B1203B-D7FA-4406-A73E-4C5F7452AE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9900" y="5575300"/>
              <a:ext cx="3771900" cy="0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F1CC8E3-87BA-4829-9F83-989123493547}"/>
              </a:ext>
            </a:extLst>
          </p:cNvPr>
          <p:cNvGrpSpPr/>
          <p:nvPr/>
        </p:nvGrpSpPr>
        <p:grpSpPr>
          <a:xfrm>
            <a:off x="11425345" y="6178334"/>
            <a:ext cx="304798" cy="192986"/>
            <a:chOff x="5180013" y="5558868"/>
            <a:chExt cx="304798" cy="192986"/>
          </a:xfrm>
        </p:grpSpPr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E7DC94C6-9C23-4667-89F9-7CBF2800351E}"/>
                </a:ext>
              </a:extLst>
            </p:cNvPr>
            <p:cNvSpPr/>
            <p:nvPr/>
          </p:nvSpPr>
          <p:spPr>
            <a:xfrm>
              <a:off x="5180013" y="5558868"/>
              <a:ext cx="180975" cy="19298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C311132D-AFF6-4942-9B96-5CD2C3F0D283}"/>
                </a:ext>
              </a:extLst>
            </p:cNvPr>
            <p:cNvSpPr/>
            <p:nvPr/>
          </p:nvSpPr>
          <p:spPr>
            <a:xfrm>
              <a:off x="5303836" y="5558868"/>
              <a:ext cx="180975" cy="19298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65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BAEC3FF-B213-5494-A09B-A66CD7DE2488}"/>
              </a:ext>
            </a:extLst>
          </p:cNvPr>
          <p:cNvGrpSpPr/>
          <p:nvPr/>
        </p:nvGrpSpPr>
        <p:grpSpPr>
          <a:xfrm>
            <a:off x="366487" y="573924"/>
            <a:ext cx="230413" cy="228601"/>
            <a:chOff x="614137" y="622300"/>
            <a:chExt cx="342900" cy="34925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B1045A6-3F2D-7617-E2B3-0DDAE8712D76}"/>
                </a:ext>
              </a:extLst>
            </p:cNvPr>
            <p:cNvSpPr/>
            <p:nvPr/>
          </p:nvSpPr>
          <p:spPr>
            <a:xfrm>
              <a:off x="614137" y="622300"/>
              <a:ext cx="342900" cy="349250"/>
            </a:xfrm>
            <a:prstGeom prst="ellipse">
              <a:avLst/>
            </a:prstGeom>
            <a:solidFill>
              <a:srgbClr val="458388"/>
            </a:solidFill>
            <a:ln w="1016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AD6C1DC-1DAE-1238-4865-CCAADC72AE45}"/>
                </a:ext>
              </a:extLst>
            </p:cNvPr>
            <p:cNvSpPr/>
            <p:nvPr/>
          </p:nvSpPr>
          <p:spPr>
            <a:xfrm>
              <a:off x="638630" y="647700"/>
              <a:ext cx="293913" cy="298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A9A6E74-E5F1-7F40-E1B7-0E9105002558}"/>
              </a:ext>
            </a:extLst>
          </p:cNvPr>
          <p:cNvCxnSpPr>
            <a:cxnSpLocks/>
          </p:cNvCxnSpPr>
          <p:nvPr/>
        </p:nvCxnSpPr>
        <p:spPr>
          <a:xfrm>
            <a:off x="4692316" y="688223"/>
            <a:ext cx="7201234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553F19D-1647-1CB6-B49B-891D73BB2DD0}"/>
              </a:ext>
            </a:extLst>
          </p:cNvPr>
          <p:cNvSpPr txBox="1"/>
          <p:nvPr/>
        </p:nvSpPr>
        <p:spPr>
          <a:xfrm>
            <a:off x="831850" y="426614"/>
            <a:ext cx="4502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Heavy" panose="00020600040101010101" pitchFamily="18" charset="-122"/>
              </a:defRPr>
            </a:lvl1pPr>
          </a:lstStyle>
          <a:p>
            <a:r>
              <a:rPr lang="zh-CN" altLang="en-US" dirty="0">
                <a:sym typeface="阿里巴巴普惠体" panose="00020600040101010101" pitchFamily="18" charset="-122"/>
              </a:rPr>
              <a:t>归档内容细则及要求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2A58F6A-AA5E-DF7D-0EBC-B83D100C4490}"/>
              </a:ext>
            </a:extLst>
          </p:cNvPr>
          <p:cNvSpPr/>
          <p:nvPr/>
        </p:nvSpPr>
        <p:spPr>
          <a:xfrm>
            <a:off x="4499388" y="1387761"/>
            <a:ext cx="2612356" cy="52322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教学工作类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2F62A3A-3CA0-7B35-C8AC-FB2CB06159FD}"/>
              </a:ext>
            </a:extLst>
          </p:cNvPr>
          <p:cNvSpPr txBox="1"/>
          <p:nvPr/>
        </p:nvSpPr>
        <p:spPr>
          <a:xfrm>
            <a:off x="845570" y="2590606"/>
            <a:ext cx="4903340" cy="264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知名教授和优秀教师教学活动的声像资料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知名教授的标准照和工作生活照及参与重大活动、重大会议等的声像资料；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获省部级以上奖励的优秀教师、优秀集体、教材及颁奖活动的声像资料；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重要教学活动或教学会议相关资料（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</a:rPr>
              <a:t>比如北京市高教学会大学英语研究分会召开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）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获校级奖励的教师、集体的资料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3B48D26-8982-B287-6668-394FCC977811}"/>
              </a:ext>
            </a:extLst>
          </p:cNvPr>
          <p:cNvGrpSpPr/>
          <p:nvPr/>
        </p:nvGrpSpPr>
        <p:grpSpPr>
          <a:xfrm>
            <a:off x="744793" y="2590606"/>
            <a:ext cx="5044229" cy="2745707"/>
            <a:chOff x="1739900" y="2768084"/>
            <a:chExt cx="3771900" cy="281356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53581DA-7547-03DC-F7D1-52CC18577669}"/>
                </a:ext>
              </a:extLst>
            </p:cNvPr>
            <p:cNvCxnSpPr/>
            <p:nvPr/>
          </p:nvCxnSpPr>
          <p:spPr>
            <a:xfrm>
              <a:off x="1739900" y="2768084"/>
              <a:ext cx="0" cy="2813566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98C8632E-21FE-322A-26B2-C3A1FA63A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9900" y="5575300"/>
              <a:ext cx="3771900" cy="0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AA9F13-9222-01F7-02DB-C4FD4FAD846E}"/>
              </a:ext>
            </a:extLst>
          </p:cNvPr>
          <p:cNvGrpSpPr/>
          <p:nvPr/>
        </p:nvGrpSpPr>
        <p:grpSpPr>
          <a:xfrm>
            <a:off x="5735718" y="5238529"/>
            <a:ext cx="304798" cy="192986"/>
            <a:chOff x="5180013" y="5558868"/>
            <a:chExt cx="304798" cy="192986"/>
          </a:xfrm>
        </p:grpSpPr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E61118EE-6B68-59CE-ADB9-B225CB0BE4F2}"/>
                </a:ext>
              </a:extLst>
            </p:cNvPr>
            <p:cNvSpPr/>
            <p:nvPr/>
          </p:nvSpPr>
          <p:spPr>
            <a:xfrm>
              <a:off x="5180013" y="5558868"/>
              <a:ext cx="180975" cy="19298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6CE98CF4-2B64-3236-7F44-E6F4EE013C80}"/>
                </a:ext>
              </a:extLst>
            </p:cNvPr>
            <p:cNvSpPr/>
            <p:nvPr/>
          </p:nvSpPr>
          <p:spPr>
            <a:xfrm>
              <a:off x="5303836" y="5558868"/>
              <a:ext cx="180975" cy="19298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6BC75ABA-8D56-44EF-B24F-F3EF8867892A}"/>
              </a:ext>
            </a:extLst>
          </p:cNvPr>
          <p:cNvSpPr txBox="1"/>
          <p:nvPr/>
        </p:nvSpPr>
        <p:spPr>
          <a:xfrm>
            <a:off x="6601170" y="2803506"/>
            <a:ext cx="4648865" cy="2321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 startAt="6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本科生教学相关资料：课表、教材相关、教改相关、跨学科培养相关，以及年度重点工作和特色工作相关；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 startAt="6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研究生教学相关资料：录取相关、培养方案、奖助相关、重要学术活动相关，以及年度重点工作和特色工作相关；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 startAt="6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教学成果相关：获奖、证书、奖杯等；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 startAt="6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30DE6BC-9485-4841-BC26-25E6E38061A3}"/>
              </a:ext>
            </a:extLst>
          </p:cNvPr>
          <p:cNvGrpSpPr/>
          <p:nvPr/>
        </p:nvGrpSpPr>
        <p:grpSpPr>
          <a:xfrm>
            <a:off x="6402979" y="2610518"/>
            <a:ext cx="4847056" cy="2743952"/>
            <a:chOff x="1739900" y="2768084"/>
            <a:chExt cx="3771900" cy="2813566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02B0FADD-AF0E-4AF4-806A-8520D881E20B}"/>
                </a:ext>
              </a:extLst>
            </p:cNvPr>
            <p:cNvCxnSpPr/>
            <p:nvPr/>
          </p:nvCxnSpPr>
          <p:spPr>
            <a:xfrm>
              <a:off x="1739900" y="2768084"/>
              <a:ext cx="0" cy="2813566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C8B1203B-D7FA-4406-A73E-4C5F7452AE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9900" y="5575300"/>
              <a:ext cx="3771900" cy="0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F1CC8E3-87BA-4829-9F83-989123493547}"/>
              </a:ext>
            </a:extLst>
          </p:cNvPr>
          <p:cNvGrpSpPr/>
          <p:nvPr/>
        </p:nvGrpSpPr>
        <p:grpSpPr>
          <a:xfrm>
            <a:off x="11157418" y="5233623"/>
            <a:ext cx="304798" cy="192986"/>
            <a:chOff x="5180013" y="5558868"/>
            <a:chExt cx="304798" cy="192986"/>
          </a:xfrm>
        </p:grpSpPr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E7DC94C6-9C23-4667-89F9-7CBF2800351E}"/>
                </a:ext>
              </a:extLst>
            </p:cNvPr>
            <p:cNvSpPr/>
            <p:nvPr/>
          </p:nvSpPr>
          <p:spPr>
            <a:xfrm>
              <a:off x="5180013" y="5558868"/>
              <a:ext cx="180975" cy="19298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C311132D-AFF6-4942-9B96-5CD2C3F0D283}"/>
                </a:ext>
              </a:extLst>
            </p:cNvPr>
            <p:cNvSpPr/>
            <p:nvPr/>
          </p:nvSpPr>
          <p:spPr>
            <a:xfrm>
              <a:off x="5303836" y="5558868"/>
              <a:ext cx="180975" cy="19298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98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BAEC3FF-B213-5494-A09B-A66CD7DE2488}"/>
              </a:ext>
            </a:extLst>
          </p:cNvPr>
          <p:cNvGrpSpPr/>
          <p:nvPr/>
        </p:nvGrpSpPr>
        <p:grpSpPr>
          <a:xfrm>
            <a:off x="366487" y="573924"/>
            <a:ext cx="230413" cy="228601"/>
            <a:chOff x="614137" y="622300"/>
            <a:chExt cx="342900" cy="34925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B1045A6-3F2D-7617-E2B3-0DDAE8712D76}"/>
                </a:ext>
              </a:extLst>
            </p:cNvPr>
            <p:cNvSpPr/>
            <p:nvPr/>
          </p:nvSpPr>
          <p:spPr>
            <a:xfrm>
              <a:off x="614137" y="622300"/>
              <a:ext cx="342900" cy="349250"/>
            </a:xfrm>
            <a:prstGeom prst="ellipse">
              <a:avLst/>
            </a:prstGeom>
            <a:solidFill>
              <a:srgbClr val="458388"/>
            </a:solidFill>
            <a:ln w="1016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AD6C1DC-1DAE-1238-4865-CCAADC72AE45}"/>
                </a:ext>
              </a:extLst>
            </p:cNvPr>
            <p:cNvSpPr/>
            <p:nvPr/>
          </p:nvSpPr>
          <p:spPr>
            <a:xfrm>
              <a:off x="638630" y="647700"/>
              <a:ext cx="293913" cy="298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A9A6E74-E5F1-7F40-E1B7-0E9105002558}"/>
              </a:ext>
            </a:extLst>
          </p:cNvPr>
          <p:cNvCxnSpPr>
            <a:cxnSpLocks/>
          </p:cNvCxnSpPr>
          <p:nvPr/>
        </p:nvCxnSpPr>
        <p:spPr>
          <a:xfrm>
            <a:off x="4692316" y="688223"/>
            <a:ext cx="7201234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553F19D-1647-1CB6-B49B-891D73BB2DD0}"/>
              </a:ext>
            </a:extLst>
          </p:cNvPr>
          <p:cNvSpPr txBox="1"/>
          <p:nvPr/>
        </p:nvSpPr>
        <p:spPr>
          <a:xfrm>
            <a:off x="831850" y="426614"/>
            <a:ext cx="4502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Heavy" panose="00020600040101010101" pitchFamily="18" charset="-122"/>
              </a:defRPr>
            </a:lvl1pPr>
          </a:lstStyle>
          <a:p>
            <a:r>
              <a:rPr lang="zh-CN" altLang="en-US" dirty="0">
                <a:sym typeface="阿里巴巴普惠体" panose="00020600040101010101" pitchFamily="18" charset="-122"/>
              </a:rPr>
              <a:t>归档内容细则及要求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2A58F6A-AA5E-DF7D-0EBC-B83D100C4490}"/>
              </a:ext>
            </a:extLst>
          </p:cNvPr>
          <p:cNvSpPr/>
          <p:nvPr/>
        </p:nvSpPr>
        <p:spPr>
          <a:xfrm>
            <a:off x="4493785" y="1036903"/>
            <a:ext cx="2612356" cy="52322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学生工作类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2F62A3A-3CA0-7B35-C8AC-FB2CB06159FD}"/>
              </a:ext>
            </a:extLst>
          </p:cNvPr>
          <p:cNvSpPr txBox="1"/>
          <p:nvPr/>
        </p:nvSpPr>
        <p:spPr>
          <a:xfrm>
            <a:off x="747311" y="2041694"/>
            <a:ext cx="5135285" cy="361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迎新、开学典礼、毕业典礼活动的全套资料（文字和声像）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获省部级以上奖励的优秀学生、优秀集体相关资料（文字和声像）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毕业生合影照片（照片原图、印刷版、名单）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学生参加国家重大庆典活动、大型志愿服务活动的相关资料（文字和声像）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学生社会实践、思政实践、实习、实验、军训及奖学金发放仪式的相关资料（文字和声像）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学生参加省部级以上的各种竞赛、演讲的资料（文字和声像）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学生文化节相关资料（文字和声像）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3B48D26-8982-B287-6668-394FCC977811}"/>
              </a:ext>
            </a:extLst>
          </p:cNvPr>
          <p:cNvGrpSpPr/>
          <p:nvPr/>
        </p:nvGrpSpPr>
        <p:grpSpPr>
          <a:xfrm>
            <a:off x="596900" y="1944093"/>
            <a:ext cx="5044229" cy="3780432"/>
            <a:chOff x="1739900" y="2768084"/>
            <a:chExt cx="3771900" cy="281356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53581DA-7547-03DC-F7D1-52CC18577669}"/>
                </a:ext>
              </a:extLst>
            </p:cNvPr>
            <p:cNvCxnSpPr/>
            <p:nvPr/>
          </p:nvCxnSpPr>
          <p:spPr>
            <a:xfrm>
              <a:off x="1739900" y="2768084"/>
              <a:ext cx="0" cy="2813566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98C8632E-21FE-322A-26B2-C3A1FA63A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9900" y="5575300"/>
              <a:ext cx="3771900" cy="0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AA9F13-9222-01F7-02DB-C4FD4FAD846E}"/>
              </a:ext>
            </a:extLst>
          </p:cNvPr>
          <p:cNvGrpSpPr/>
          <p:nvPr/>
        </p:nvGrpSpPr>
        <p:grpSpPr>
          <a:xfrm>
            <a:off x="5585653" y="5619500"/>
            <a:ext cx="304798" cy="192986"/>
            <a:chOff x="5180013" y="5558868"/>
            <a:chExt cx="304798" cy="192986"/>
          </a:xfrm>
        </p:grpSpPr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E61118EE-6B68-59CE-ADB9-B225CB0BE4F2}"/>
                </a:ext>
              </a:extLst>
            </p:cNvPr>
            <p:cNvSpPr/>
            <p:nvPr/>
          </p:nvSpPr>
          <p:spPr>
            <a:xfrm>
              <a:off x="5180013" y="5558868"/>
              <a:ext cx="180975" cy="19298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6CE98CF4-2B64-3236-7F44-E6F4EE013C80}"/>
                </a:ext>
              </a:extLst>
            </p:cNvPr>
            <p:cNvSpPr/>
            <p:nvPr/>
          </p:nvSpPr>
          <p:spPr>
            <a:xfrm>
              <a:off x="5303836" y="5558868"/>
              <a:ext cx="180975" cy="19298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5F2DA1FB-1636-42AA-895A-86B48836861C}"/>
              </a:ext>
            </a:extLst>
          </p:cNvPr>
          <p:cNvSpPr txBox="1"/>
          <p:nvPr/>
        </p:nvSpPr>
        <p:spPr>
          <a:xfrm>
            <a:off x="6494740" y="2104003"/>
            <a:ext cx="5135285" cy="1351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 startAt="7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学生社团组织重要活动的资料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 startAt="7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获校级奖励学生的资料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 startAt="7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学院审批的学生奖励、处分相关资料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 startAt="7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其他与年度重点工作相关的资料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CC8EEF6-64C1-4DAD-BBDD-F8569135D873}"/>
              </a:ext>
            </a:extLst>
          </p:cNvPr>
          <p:cNvGrpSpPr/>
          <p:nvPr/>
        </p:nvGrpSpPr>
        <p:grpSpPr>
          <a:xfrm>
            <a:off x="6344329" y="2006402"/>
            <a:ext cx="5044229" cy="3709589"/>
            <a:chOff x="1739900" y="2768084"/>
            <a:chExt cx="3771900" cy="2813566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222E328-A3E3-4C44-A6C0-CA393D145706}"/>
                </a:ext>
              </a:extLst>
            </p:cNvPr>
            <p:cNvCxnSpPr/>
            <p:nvPr/>
          </p:nvCxnSpPr>
          <p:spPr>
            <a:xfrm>
              <a:off x="1739900" y="2768084"/>
              <a:ext cx="0" cy="2813566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F345D4CD-5D9B-4517-A67A-8C8CBA5DE7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9900" y="5575300"/>
              <a:ext cx="3771900" cy="0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06C84C7-4559-42F8-8B0D-7B18EC55DA19}"/>
              </a:ext>
            </a:extLst>
          </p:cNvPr>
          <p:cNvGrpSpPr/>
          <p:nvPr/>
        </p:nvGrpSpPr>
        <p:grpSpPr>
          <a:xfrm>
            <a:off x="11325226" y="5611126"/>
            <a:ext cx="304798" cy="192986"/>
            <a:chOff x="5180013" y="5558868"/>
            <a:chExt cx="304798" cy="192986"/>
          </a:xfrm>
        </p:grpSpPr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0DA2D6DA-3E19-4A8B-9A06-CB4CD3177F9E}"/>
                </a:ext>
              </a:extLst>
            </p:cNvPr>
            <p:cNvSpPr/>
            <p:nvPr/>
          </p:nvSpPr>
          <p:spPr>
            <a:xfrm>
              <a:off x="5180013" y="5558868"/>
              <a:ext cx="180975" cy="19298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6A870FE0-2999-4E0A-AFB4-CD8D2F1D9118}"/>
                </a:ext>
              </a:extLst>
            </p:cNvPr>
            <p:cNvSpPr/>
            <p:nvPr/>
          </p:nvSpPr>
          <p:spPr>
            <a:xfrm>
              <a:off x="5303836" y="5558868"/>
              <a:ext cx="180975" cy="19298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135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BAEC3FF-B213-5494-A09B-A66CD7DE2488}"/>
              </a:ext>
            </a:extLst>
          </p:cNvPr>
          <p:cNvGrpSpPr/>
          <p:nvPr/>
        </p:nvGrpSpPr>
        <p:grpSpPr>
          <a:xfrm>
            <a:off x="366487" y="573924"/>
            <a:ext cx="230413" cy="228601"/>
            <a:chOff x="614137" y="622300"/>
            <a:chExt cx="342900" cy="34925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B1045A6-3F2D-7617-E2B3-0DDAE8712D76}"/>
                </a:ext>
              </a:extLst>
            </p:cNvPr>
            <p:cNvSpPr/>
            <p:nvPr/>
          </p:nvSpPr>
          <p:spPr>
            <a:xfrm>
              <a:off x="614137" y="622300"/>
              <a:ext cx="342900" cy="349250"/>
            </a:xfrm>
            <a:prstGeom prst="ellipse">
              <a:avLst/>
            </a:prstGeom>
            <a:solidFill>
              <a:srgbClr val="458388"/>
            </a:solidFill>
            <a:ln w="1016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AD6C1DC-1DAE-1238-4865-CCAADC72AE45}"/>
                </a:ext>
              </a:extLst>
            </p:cNvPr>
            <p:cNvSpPr/>
            <p:nvPr/>
          </p:nvSpPr>
          <p:spPr>
            <a:xfrm>
              <a:off x="638630" y="647700"/>
              <a:ext cx="293913" cy="298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A9A6E74-E5F1-7F40-E1B7-0E9105002558}"/>
              </a:ext>
            </a:extLst>
          </p:cNvPr>
          <p:cNvCxnSpPr>
            <a:cxnSpLocks/>
          </p:cNvCxnSpPr>
          <p:nvPr/>
        </p:nvCxnSpPr>
        <p:spPr>
          <a:xfrm>
            <a:off x="4692316" y="688223"/>
            <a:ext cx="7201234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553F19D-1647-1CB6-B49B-891D73BB2DD0}"/>
              </a:ext>
            </a:extLst>
          </p:cNvPr>
          <p:cNvSpPr txBox="1"/>
          <p:nvPr/>
        </p:nvSpPr>
        <p:spPr>
          <a:xfrm>
            <a:off x="831850" y="426614"/>
            <a:ext cx="4502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Heavy" panose="00020600040101010101" pitchFamily="18" charset="-122"/>
              </a:defRPr>
            </a:lvl1pPr>
          </a:lstStyle>
          <a:p>
            <a:r>
              <a:rPr lang="zh-CN" altLang="en-US" dirty="0">
                <a:sym typeface="阿里巴巴普惠体" panose="00020600040101010101" pitchFamily="18" charset="-122"/>
              </a:rPr>
              <a:t>归档内容细则及要求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2A58F6A-AA5E-DF7D-0EBC-B83D100C4490}"/>
              </a:ext>
            </a:extLst>
          </p:cNvPr>
          <p:cNvSpPr/>
          <p:nvPr/>
        </p:nvSpPr>
        <p:spPr>
          <a:xfrm>
            <a:off x="4483994" y="1211443"/>
            <a:ext cx="2612356" cy="52322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科研工作类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2F62A3A-3CA0-7B35-C8AC-FB2CB06159FD}"/>
              </a:ext>
            </a:extLst>
          </p:cNvPr>
          <p:cNvSpPr txBox="1"/>
          <p:nvPr/>
        </p:nvSpPr>
        <p:spPr>
          <a:xfrm>
            <a:off x="3418469" y="2201649"/>
            <a:ext cx="5135285" cy="2967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重大项目课题评审会相关资料（文字和声像）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科研成果颁奖仪式相关资料（文字和声像）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获奖科研项目的奖状、证书及奖品的照片（省部级以上奖励）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获奖作品照片（省部级以上奖励）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重大科研项目开展过程中的相关资料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虚体机构沿革资料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科研项目立项、结项材料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重要科研活动（国际会议、国内会议）相关资料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3B48D26-8982-B287-6668-394FCC977811}"/>
              </a:ext>
            </a:extLst>
          </p:cNvPr>
          <p:cNvGrpSpPr/>
          <p:nvPr/>
        </p:nvGrpSpPr>
        <p:grpSpPr>
          <a:xfrm>
            <a:off x="3268058" y="2201649"/>
            <a:ext cx="5044229" cy="3094251"/>
            <a:chOff x="1739900" y="2768084"/>
            <a:chExt cx="3771900" cy="281356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53581DA-7547-03DC-F7D1-52CC18577669}"/>
                </a:ext>
              </a:extLst>
            </p:cNvPr>
            <p:cNvCxnSpPr/>
            <p:nvPr/>
          </p:nvCxnSpPr>
          <p:spPr>
            <a:xfrm>
              <a:off x="1739900" y="2768084"/>
              <a:ext cx="0" cy="2813566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98C8632E-21FE-322A-26B2-C3A1FA63A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9900" y="5575300"/>
              <a:ext cx="3771900" cy="0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AA9F13-9222-01F7-02DB-C4FD4FAD846E}"/>
              </a:ext>
            </a:extLst>
          </p:cNvPr>
          <p:cNvGrpSpPr/>
          <p:nvPr/>
        </p:nvGrpSpPr>
        <p:grpSpPr>
          <a:xfrm>
            <a:off x="8248956" y="5199407"/>
            <a:ext cx="304798" cy="192986"/>
            <a:chOff x="5180013" y="5558868"/>
            <a:chExt cx="304798" cy="192986"/>
          </a:xfrm>
        </p:grpSpPr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E61118EE-6B68-59CE-ADB9-B225CB0BE4F2}"/>
                </a:ext>
              </a:extLst>
            </p:cNvPr>
            <p:cNvSpPr/>
            <p:nvPr/>
          </p:nvSpPr>
          <p:spPr>
            <a:xfrm>
              <a:off x="5180013" y="5558868"/>
              <a:ext cx="180975" cy="19298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6CE98CF4-2B64-3236-7F44-E6F4EE013C80}"/>
                </a:ext>
              </a:extLst>
            </p:cNvPr>
            <p:cNvSpPr/>
            <p:nvPr/>
          </p:nvSpPr>
          <p:spPr>
            <a:xfrm>
              <a:off x="5303836" y="5558868"/>
              <a:ext cx="180975" cy="19298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894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BAEC3FF-B213-5494-A09B-A66CD7DE2488}"/>
              </a:ext>
            </a:extLst>
          </p:cNvPr>
          <p:cNvGrpSpPr/>
          <p:nvPr/>
        </p:nvGrpSpPr>
        <p:grpSpPr>
          <a:xfrm>
            <a:off x="366487" y="573924"/>
            <a:ext cx="230413" cy="228601"/>
            <a:chOff x="614137" y="622300"/>
            <a:chExt cx="342900" cy="34925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B1045A6-3F2D-7617-E2B3-0DDAE8712D76}"/>
                </a:ext>
              </a:extLst>
            </p:cNvPr>
            <p:cNvSpPr/>
            <p:nvPr/>
          </p:nvSpPr>
          <p:spPr>
            <a:xfrm>
              <a:off x="614137" y="622300"/>
              <a:ext cx="342900" cy="349250"/>
            </a:xfrm>
            <a:prstGeom prst="ellipse">
              <a:avLst/>
            </a:prstGeom>
            <a:solidFill>
              <a:srgbClr val="458388"/>
            </a:solidFill>
            <a:ln w="1016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AD6C1DC-1DAE-1238-4865-CCAADC72AE45}"/>
                </a:ext>
              </a:extLst>
            </p:cNvPr>
            <p:cNvSpPr/>
            <p:nvPr/>
          </p:nvSpPr>
          <p:spPr>
            <a:xfrm>
              <a:off x="638630" y="647700"/>
              <a:ext cx="293913" cy="298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A9A6E74-E5F1-7F40-E1B7-0E9105002558}"/>
              </a:ext>
            </a:extLst>
          </p:cNvPr>
          <p:cNvCxnSpPr>
            <a:cxnSpLocks/>
          </p:cNvCxnSpPr>
          <p:nvPr/>
        </p:nvCxnSpPr>
        <p:spPr>
          <a:xfrm>
            <a:off x="4692316" y="688223"/>
            <a:ext cx="7201234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553F19D-1647-1CB6-B49B-891D73BB2DD0}"/>
              </a:ext>
            </a:extLst>
          </p:cNvPr>
          <p:cNvSpPr txBox="1"/>
          <p:nvPr/>
        </p:nvSpPr>
        <p:spPr>
          <a:xfrm>
            <a:off x="831850" y="426614"/>
            <a:ext cx="4502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Heavy" panose="00020600040101010101" pitchFamily="18" charset="-122"/>
              </a:defRPr>
            </a:lvl1pPr>
          </a:lstStyle>
          <a:p>
            <a:r>
              <a:rPr lang="zh-CN" altLang="en-US" dirty="0">
                <a:sym typeface="阿里巴巴普惠体" panose="00020600040101010101" pitchFamily="18" charset="-122"/>
              </a:rPr>
              <a:t>归档内容细则及要求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2A58F6A-AA5E-DF7D-0EBC-B83D100C4490}"/>
              </a:ext>
            </a:extLst>
          </p:cNvPr>
          <p:cNvSpPr/>
          <p:nvPr/>
        </p:nvSpPr>
        <p:spPr>
          <a:xfrm>
            <a:off x="4483994" y="1211443"/>
            <a:ext cx="2612356" cy="52322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对外交流工作类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2F62A3A-3CA0-7B35-C8AC-FB2CB06159FD}"/>
              </a:ext>
            </a:extLst>
          </p:cNvPr>
          <p:cNvSpPr txBox="1"/>
          <p:nvPr/>
        </p:nvSpPr>
        <p:spPr>
          <a:xfrm>
            <a:off x="3392563" y="2542801"/>
            <a:ext cx="5529695" cy="3290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外国领导人、外籍及港澳台学者、著名人士、代表团来校参观访问的相关资料（文字和声像）；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知名教授出国访问、讲学、接受国外授予名誉称号的声像资料；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国内外知名人士来校讲学、做学术报告的声像资料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国内外捐赠活动的声像资料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在国内交流合作过程中产生的资料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外籍专家、学生在校工作、学习、生活的声像资料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校际或与其他单位签署的重要协议、合同（原件和扫描件）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外专工作协议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ea"/>
              <a:buAutoNum type="circleNumDbPlain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与使馆等国际机构和国内外知名人士往来的正式公函、信函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3B48D26-8982-B287-6668-394FCC977811}"/>
              </a:ext>
            </a:extLst>
          </p:cNvPr>
          <p:cNvGrpSpPr/>
          <p:nvPr/>
        </p:nvGrpSpPr>
        <p:grpSpPr>
          <a:xfrm>
            <a:off x="3223777" y="2201649"/>
            <a:ext cx="5958323" cy="3968128"/>
            <a:chOff x="1739900" y="2768084"/>
            <a:chExt cx="4455428" cy="281356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53581DA-7547-03DC-F7D1-52CC18577669}"/>
                </a:ext>
              </a:extLst>
            </p:cNvPr>
            <p:cNvCxnSpPr/>
            <p:nvPr/>
          </p:nvCxnSpPr>
          <p:spPr>
            <a:xfrm>
              <a:off x="1739900" y="2768084"/>
              <a:ext cx="0" cy="2813566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98C8632E-21FE-322A-26B2-C3A1FA63A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9901" y="5575300"/>
              <a:ext cx="4455427" cy="0"/>
            </a:xfrm>
            <a:prstGeom prst="line">
              <a:avLst/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AA9F13-9222-01F7-02DB-C4FD4FAD846E}"/>
              </a:ext>
            </a:extLst>
          </p:cNvPr>
          <p:cNvGrpSpPr/>
          <p:nvPr/>
        </p:nvGrpSpPr>
        <p:grpSpPr>
          <a:xfrm>
            <a:off x="9091043" y="6073284"/>
            <a:ext cx="304798" cy="192986"/>
            <a:chOff x="5180013" y="5558868"/>
            <a:chExt cx="304798" cy="192986"/>
          </a:xfrm>
        </p:grpSpPr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E61118EE-6B68-59CE-ADB9-B225CB0BE4F2}"/>
                </a:ext>
              </a:extLst>
            </p:cNvPr>
            <p:cNvSpPr/>
            <p:nvPr/>
          </p:nvSpPr>
          <p:spPr>
            <a:xfrm>
              <a:off x="5180013" y="5558868"/>
              <a:ext cx="180975" cy="19298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6CE98CF4-2B64-3236-7F44-E6F4EE013C80}"/>
                </a:ext>
              </a:extLst>
            </p:cNvPr>
            <p:cNvSpPr/>
            <p:nvPr/>
          </p:nvSpPr>
          <p:spPr>
            <a:xfrm>
              <a:off x="5303836" y="5558868"/>
              <a:ext cx="180975" cy="19298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78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2101</Words>
  <Application>Microsoft Office PowerPoint</Application>
  <PresentationFormat>宽屏</PresentationFormat>
  <Paragraphs>168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阿里巴巴普惠体</vt:lpstr>
      <vt:lpstr>阿里巴巴普惠体 Heavy</vt:lpstr>
      <vt:lpstr>阿里巴巴普惠体 Medium</vt:lpstr>
      <vt:lpstr>等线</vt:lpstr>
      <vt:lpstr>等线 Light</vt:lpstr>
      <vt:lpstr>方正大黑简体</vt:lpstr>
      <vt:lpstr>微软雅黑</vt:lpstr>
      <vt:lpstr>喜鹊古字典简体 regular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jing</dc:creator>
  <cp:lastModifiedBy>DELL</cp:lastModifiedBy>
  <cp:revision>156</cp:revision>
  <dcterms:created xsi:type="dcterms:W3CDTF">2023-06-27T02:19:32Z</dcterms:created>
  <dcterms:modified xsi:type="dcterms:W3CDTF">2024-07-04T05:12:53Z</dcterms:modified>
</cp:coreProperties>
</file>